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1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resfilsp01\reval_onderzoek\Research\046%20Gainboy\Vragenlijst%20PAQ\Onderzoeksstage%20PAQ%20Nadine\artikel%20en%20presentatie\Figuren%20PAQ.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p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resfilsp01\reval_onderzoek\Research\046%20Gainboy\Vragenlijst%20PAQ\Onderzoeksstage%20PAQ%20Nadine\artikel%20en%20presentatie\Figuren%20PAQ.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p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p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p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resfilsp01\reval_onderzoek\Research\032%20Clinical%20Trials%20Duchenne\Lotte\PAQ\Artikel\PA.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resfilsp01\reval_onderzoek\Research\032%20Clinical%20Trials%20Duchenne\Lotte\PAQ\Artikel\PA.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resfilsp01\reval_onderzoek\Research\046%20Gainboy\Vragenlijst%20PAQ\Onderzoeksstage%20PAQ%20Nadine\artikel%20en%20presentatie\Figuren%20PAQ.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resfilsp01\reval_onderzoek\Research\046%20Gainboy\Vragenlijst%20PAQ\Onderzoeksstage%20PAQ%20Nadine\artikel%20en%20presentatie\Figuren%20PAQ.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nl-NL"/>
  <c:chart>
    <c:title>
      <c:tx>
        <c:rich>
          <a:bodyPr/>
          <a:lstStyle/>
          <a:p>
            <a:pPr>
              <a:defRPr/>
            </a:pPr>
            <a:r>
              <a:rPr lang="nl-NL"/>
              <a:t>Light exercise</a:t>
            </a:r>
          </a:p>
        </c:rich>
      </c:tx>
      <c:layout/>
    </c:title>
    <c:plotArea>
      <c:layout/>
      <c:barChart>
        <c:barDir val="col"/>
        <c:grouping val="clustered"/>
        <c:ser>
          <c:idx val="0"/>
          <c:order val="0"/>
          <c:tx>
            <c:v>Healthy boys</c:v>
          </c:tx>
          <c:cat>
            <c:strRef>
              <c:f>LightStrenuous!$A$3:$A$6</c:f>
              <c:strCache>
                <c:ptCount val="4"/>
                <c:pt idx="0">
                  <c:v>No exercise</c:v>
                </c:pt>
                <c:pt idx="1">
                  <c:v>1 or 2 days</c:v>
                </c:pt>
                <c:pt idx="2">
                  <c:v>3 to 5 days</c:v>
                </c:pt>
                <c:pt idx="3">
                  <c:v>6 or more</c:v>
                </c:pt>
              </c:strCache>
            </c:strRef>
          </c:cat>
          <c:val>
            <c:numRef>
              <c:f>LightStrenuous!$G$10:$G$13</c:f>
              <c:numCache>
                <c:formatCode>General</c:formatCode>
                <c:ptCount val="4"/>
                <c:pt idx="0">
                  <c:v>4</c:v>
                </c:pt>
                <c:pt idx="1">
                  <c:v>16.2</c:v>
                </c:pt>
                <c:pt idx="2">
                  <c:v>13.6</c:v>
                </c:pt>
                <c:pt idx="3">
                  <c:v>66.2</c:v>
                </c:pt>
              </c:numCache>
            </c:numRef>
          </c:val>
        </c:ser>
        <c:ser>
          <c:idx val="1"/>
          <c:order val="1"/>
          <c:tx>
            <c:v>Early ambulatory</c:v>
          </c:tx>
          <c:cat>
            <c:strRef>
              <c:f>LightStrenuous!$A$3:$A$6</c:f>
              <c:strCache>
                <c:ptCount val="4"/>
                <c:pt idx="0">
                  <c:v>No exercise</c:v>
                </c:pt>
                <c:pt idx="1">
                  <c:v>1 or 2 days</c:v>
                </c:pt>
                <c:pt idx="2">
                  <c:v>3 to 5 days</c:v>
                </c:pt>
                <c:pt idx="3">
                  <c:v>6 or more</c:v>
                </c:pt>
              </c:strCache>
            </c:strRef>
          </c:cat>
          <c:val>
            <c:numRef>
              <c:f>LightStrenuous!$C$10:$C$13</c:f>
              <c:numCache>
                <c:formatCode>General</c:formatCode>
                <c:ptCount val="4"/>
                <c:pt idx="0">
                  <c:v>0</c:v>
                </c:pt>
                <c:pt idx="1">
                  <c:v>4.2</c:v>
                </c:pt>
                <c:pt idx="2">
                  <c:v>8.3000000000000007</c:v>
                </c:pt>
                <c:pt idx="3">
                  <c:v>87.5</c:v>
                </c:pt>
              </c:numCache>
            </c:numRef>
          </c:val>
        </c:ser>
        <c:ser>
          <c:idx val="2"/>
          <c:order val="2"/>
          <c:tx>
            <c:v>Late ambulatory</c:v>
          </c:tx>
          <c:cat>
            <c:strRef>
              <c:f>LightStrenuous!$A$3:$A$6</c:f>
              <c:strCache>
                <c:ptCount val="4"/>
                <c:pt idx="0">
                  <c:v>No exercise</c:v>
                </c:pt>
                <c:pt idx="1">
                  <c:v>1 or 2 days</c:v>
                </c:pt>
                <c:pt idx="2">
                  <c:v>3 to 5 days</c:v>
                </c:pt>
                <c:pt idx="3">
                  <c:v>6 or more</c:v>
                </c:pt>
              </c:strCache>
            </c:strRef>
          </c:cat>
          <c:val>
            <c:numRef>
              <c:f>LightStrenuous!$D$10:$D$13</c:f>
              <c:numCache>
                <c:formatCode>General</c:formatCode>
                <c:ptCount val="4"/>
                <c:pt idx="0">
                  <c:v>0</c:v>
                </c:pt>
                <c:pt idx="1">
                  <c:v>18.2</c:v>
                </c:pt>
                <c:pt idx="2">
                  <c:v>18.2</c:v>
                </c:pt>
                <c:pt idx="3">
                  <c:v>63.6</c:v>
                </c:pt>
              </c:numCache>
            </c:numRef>
          </c:val>
        </c:ser>
        <c:ser>
          <c:idx val="3"/>
          <c:order val="3"/>
          <c:tx>
            <c:v>Early non-ambulatory</c:v>
          </c:tx>
          <c:cat>
            <c:strRef>
              <c:f>LightStrenuous!$A$3:$A$6</c:f>
              <c:strCache>
                <c:ptCount val="4"/>
                <c:pt idx="0">
                  <c:v>No exercise</c:v>
                </c:pt>
                <c:pt idx="1">
                  <c:v>1 or 2 days</c:v>
                </c:pt>
                <c:pt idx="2">
                  <c:v>3 to 5 days</c:v>
                </c:pt>
                <c:pt idx="3">
                  <c:v>6 or more</c:v>
                </c:pt>
              </c:strCache>
            </c:strRef>
          </c:cat>
          <c:val>
            <c:numRef>
              <c:f>LightStrenuous!$E$10:$E$13</c:f>
              <c:numCache>
                <c:formatCode>General</c:formatCode>
                <c:ptCount val="4"/>
                <c:pt idx="0">
                  <c:v>9.1</c:v>
                </c:pt>
                <c:pt idx="1">
                  <c:v>18.2</c:v>
                </c:pt>
                <c:pt idx="2">
                  <c:v>36.4</c:v>
                </c:pt>
                <c:pt idx="3">
                  <c:v>36.4</c:v>
                </c:pt>
              </c:numCache>
            </c:numRef>
          </c:val>
        </c:ser>
        <c:ser>
          <c:idx val="4"/>
          <c:order val="4"/>
          <c:tx>
            <c:v>Late non-ambulatory</c:v>
          </c:tx>
          <c:cat>
            <c:strRef>
              <c:f>LightStrenuous!$A$3:$A$6</c:f>
              <c:strCache>
                <c:ptCount val="4"/>
                <c:pt idx="0">
                  <c:v>No exercise</c:v>
                </c:pt>
                <c:pt idx="1">
                  <c:v>1 or 2 days</c:v>
                </c:pt>
                <c:pt idx="2">
                  <c:v>3 to 5 days</c:v>
                </c:pt>
                <c:pt idx="3">
                  <c:v>6 or more</c:v>
                </c:pt>
              </c:strCache>
            </c:strRef>
          </c:cat>
          <c:val>
            <c:numRef>
              <c:f>LightStrenuous!$F$10:$F$13</c:f>
              <c:numCache>
                <c:formatCode>General</c:formatCode>
                <c:ptCount val="4"/>
                <c:pt idx="0">
                  <c:v>32.5</c:v>
                </c:pt>
                <c:pt idx="1">
                  <c:v>20</c:v>
                </c:pt>
                <c:pt idx="2">
                  <c:v>17.5</c:v>
                </c:pt>
                <c:pt idx="3">
                  <c:v>30</c:v>
                </c:pt>
              </c:numCache>
            </c:numRef>
          </c:val>
        </c:ser>
        <c:axId val="89066880"/>
        <c:axId val="90548864"/>
      </c:barChart>
      <c:catAx>
        <c:axId val="89066880"/>
        <c:scaling>
          <c:orientation val="minMax"/>
        </c:scaling>
        <c:axPos val="b"/>
        <c:tickLblPos val="nextTo"/>
        <c:crossAx val="90548864"/>
        <c:crosses val="autoZero"/>
        <c:auto val="1"/>
        <c:lblAlgn val="ctr"/>
        <c:lblOffset val="100"/>
      </c:catAx>
      <c:valAx>
        <c:axId val="90548864"/>
        <c:scaling>
          <c:orientation val="minMax"/>
        </c:scaling>
        <c:axPos val="l"/>
        <c:majorGridlines/>
        <c:numFmt formatCode="General" sourceLinked="1"/>
        <c:tickLblPos val="nextTo"/>
        <c:crossAx val="89066880"/>
        <c:crosses val="autoZero"/>
        <c:crossBetween val="between"/>
      </c:valAx>
    </c:plotArea>
    <c:legend>
      <c:legendPos val="r"/>
      <c:layout/>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nl-NL"/>
  <c:chart>
    <c:title>
      <c:tx>
        <c:rich>
          <a:bodyPr/>
          <a:lstStyle/>
          <a:p>
            <a:pPr>
              <a:defRPr/>
            </a:pPr>
            <a:r>
              <a:rPr lang="nl-NL"/>
              <a:t>Barries of PA</a:t>
            </a:r>
          </a:p>
        </c:rich>
      </c:tx>
      <c:layout/>
    </c:title>
    <c:plotArea>
      <c:layout/>
      <c:barChart>
        <c:barDir val="col"/>
        <c:grouping val="clustered"/>
        <c:ser>
          <c:idx val="0"/>
          <c:order val="0"/>
          <c:tx>
            <c:v>Early ambulatory</c:v>
          </c:tx>
          <c:cat>
            <c:strRef>
              <c:f>(Barriers!$A$2,Barriers!$A$6,Barriers!$A$10,Barriers!$A$14,Barriers!$A$18,Barriers!$A$22,Barriers!$A$26)</c:f>
              <c:strCache>
                <c:ptCount val="7"/>
                <c:pt idx="0">
                  <c:v>Lack of time</c:v>
                </c:pt>
                <c:pt idx="1">
                  <c:v>No interests in sport or PA</c:v>
                </c:pt>
                <c:pt idx="2">
                  <c:v>Insufficient health</c:v>
                </c:pt>
                <c:pt idx="3">
                  <c:v>Personal problems</c:v>
                </c:pt>
                <c:pt idx="4">
                  <c:v>Too expensive</c:v>
                </c:pt>
                <c:pt idx="5">
                  <c:v>Lack of sport facilities</c:v>
                </c:pt>
                <c:pt idx="6">
                  <c:v>Large distance to facilities</c:v>
                </c:pt>
              </c:strCache>
            </c:strRef>
          </c:cat>
          <c:val>
            <c:numRef>
              <c:f>(Barriers!$C$5,Barriers!$C$9,Barriers!$C$13,Barriers!$C$17,Barriers!$C$21,Barriers!$C$25,Barriers!$C$29)</c:f>
              <c:numCache>
                <c:formatCode>General</c:formatCode>
                <c:ptCount val="7"/>
                <c:pt idx="0">
                  <c:v>4.3</c:v>
                </c:pt>
                <c:pt idx="1">
                  <c:v>17.399999999999999</c:v>
                </c:pt>
                <c:pt idx="2">
                  <c:v>4.3</c:v>
                </c:pt>
                <c:pt idx="3">
                  <c:v>4.3</c:v>
                </c:pt>
                <c:pt idx="4">
                  <c:v>0</c:v>
                </c:pt>
                <c:pt idx="5">
                  <c:v>21.7</c:v>
                </c:pt>
                <c:pt idx="6">
                  <c:v>19</c:v>
                </c:pt>
              </c:numCache>
            </c:numRef>
          </c:val>
        </c:ser>
        <c:ser>
          <c:idx val="1"/>
          <c:order val="1"/>
          <c:tx>
            <c:v>Late ambulatory</c:v>
          </c:tx>
          <c:cat>
            <c:strRef>
              <c:f>(Barriers!$A$2,Barriers!$A$6,Barriers!$A$10,Barriers!$A$14,Barriers!$A$18,Barriers!$A$22,Barriers!$A$26)</c:f>
              <c:strCache>
                <c:ptCount val="7"/>
                <c:pt idx="0">
                  <c:v>Lack of time</c:v>
                </c:pt>
                <c:pt idx="1">
                  <c:v>No interests in sport or PA</c:v>
                </c:pt>
                <c:pt idx="2">
                  <c:v>Insufficient health</c:v>
                </c:pt>
                <c:pt idx="3">
                  <c:v>Personal problems</c:v>
                </c:pt>
                <c:pt idx="4">
                  <c:v>Too expensive</c:v>
                </c:pt>
                <c:pt idx="5">
                  <c:v>Lack of sport facilities</c:v>
                </c:pt>
                <c:pt idx="6">
                  <c:v>Large distance to facilities</c:v>
                </c:pt>
              </c:strCache>
            </c:strRef>
          </c:cat>
          <c:val>
            <c:numRef>
              <c:f>(Barriers!$D$5,Barriers!$D$9,Barriers!$D$13,Barriers!$D$17,Barriers!$D$21,Barriers!$D$25,Barriers!$D$29)</c:f>
              <c:numCache>
                <c:formatCode>General</c:formatCode>
                <c:ptCount val="7"/>
                <c:pt idx="0">
                  <c:v>0</c:v>
                </c:pt>
                <c:pt idx="1">
                  <c:v>0</c:v>
                </c:pt>
                <c:pt idx="2">
                  <c:v>18.2</c:v>
                </c:pt>
                <c:pt idx="3">
                  <c:v>0</c:v>
                </c:pt>
                <c:pt idx="4">
                  <c:v>0</c:v>
                </c:pt>
                <c:pt idx="5">
                  <c:v>18.2</c:v>
                </c:pt>
                <c:pt idx="6">
                  <c:v>9.1</c:v>
                </c:pt>
              </c:numCache>
            </c:numRef>
          </c:val>
        </c:ser>
        <c:ser>
          <c:idx val="2"/>
          <c:order val="2"/>
          <c:tx>
            <c:v>Early non-ambulatory</c:v>
          </c:tx>
          <c:cat>
            <c:strRef>
              <c:f>(Barriers!$A$2,Barriers!$A$6,Barriers!$A$10,Barriers!$A$14,Barriers!$A$18,Barriers!$A$22,Barriers!$A$26)</c:f>
              <c:strCache>
                <c:ptCount val="7"/>
                <c:pt idx="0">
                  <c:v>Lack of time</c:v>
                </c:pt>
                <c:pt idx="1">
                  <c:v>No interests in sport or PA</c:v>
                </c:pt>
                <c:pt idx="2">
                  <c:v>Insufficient health</c:v>
                </c:pt>
                <c:pt idx="3">
                  <c:v>Personal problems</c:v>
                </c:pt>
                <c:pt idx="4">
                  <c:v>Too expensive</c:v>
                </c:pt>
                <c:pt idx="5">
                  <c:v>Lack of sport facilities</c:v>
                </c:pt>
                <c:pt idx="6">
                  <c:v>Large distance to facilities</c:v>
                </c:pt>
              </c:strCache>
            </c:strRef>
          </c:cat>
          <c:val>
            <c:numRef>
              <c:f>(Barriers!$E$5,Barriers!$E$9,Barriers!$E$13,Barriers!$E$17,Barriers!$E$21,Barriers!$E$25,Barriers!$E$29)</c:f>
              <c:numCache>
                <c:formatCode>General</c:formatCode>
                <c:ptCount val="7"/>
                <c:pt idx="0">
                  <c:v>0</c:v>
                </c:pt>
                <c:pt idx="1">
                  <c:v>0</c:v>
                </c:pt>
                <c:pt idx="2">
                  <c:v>40</c:v>
                </c:pt>
                <c:pt idx="3">
                  <c:v>0</c:v>
                </c:pt>
                <c:pt idx="4">
                  <c:v>20</c:v>
                </c:pt>
                <c:pt idx="5">
                  <c:v>66.7</c:v>
                </c:pt>
                <c:pt idx="6">
                  <c:v>33.300000000000004</c:v>
                </c:pt>
              </c:numCache>
            </c:numRef>
          </c:val>
        </c:ser>
        <c:ser>
          <c:idx val="3"/>
          <c:order val="3"/>
          <c:tx>
            <c:v>Late non-ambulatory</c:v>
          </c:tx>
          <c:cat>
            <c:strRef>
              <c:f>(Barriers!$A$2,Barriers!$A$6,Barriers!$A$10,Barriers!$A$14,Barriers!$A$18,Barriers!$A$22,Barriers!$A$26)</c:f>
              <c:strCache>
                <c:ptCount val="7"/>
                <c:pt idx="0">
                  <c:v>Lack of time</c:v>
                </c:pt>
                <c:pt idx="1">
                  <c:v>No interests in sport or PA</c:v>
                </c:pt>
                <c:pt idx="2">
                  <c:v>Insufficient health</c:v>
                </c:pt>
                <c:pt idx="3">
                  <c:v>Personal problems</c:v>
                </c:pt>
                <c:pt idx="4">
                  <c:v>Too expensive</c:v>
                </c:pt>
                <c:pt idx="5">
                  <c:v>Lack of sport facilities</c:v>
                </c:pt>
                <c:pt idx="6">
                  <c:v>Large distance to facilities</c:v>
                </c:pt>
              </c:strCache>
            </c:strRef>
          </c:cat>
          <c:val>
            <c:numRef>
              <c:f>(Barriers!$F$5,Barriers!$F$9,Barriers!$F$13,Barriers!$F$17,Barriers!$F$21,Barriers!$F$25,Barriers!$F$29)</c:f>
              <c:numCache>
                <c:formatCode>General</c:formatCode>
                <c:ptCount val="7"/>
                <c:pt idx="0">
                  <c:v>9.7000000000000011</c:v>
                </c:pt>
                <c:pt idx="1">
                  <c:v>20</c:v>
                </c:pt>
                <c:pt idx="2">
                  <c:v>30.3</c:v>
                </c:pt>
                <c:pt idx="3">
                  <c:v>3.1</c:v>
                </c:pt>
                <c:pt idx="4">
                  <c:v>3.3</c:v>
                </c:pt>
                <c:pt idx="5">
                  <c:v>29.4</c:v>
                </c:pt>
                <c:pt idx="6">
                  <c:v>12.5</c:v>
                </c:pt>
              </c:numCache>
            </c:numRef>
          </c:val>
        </c:ser>
        <c:axId val="168921344"/>
        <c:axId val="169247488"/>
      </c:barChart>
      <c:catAx>
        <c:axId val="168921344"/>
        <c:scaling>
          <c:orientation val="minMax"/>
        </c:scaling>
        <c:axPos val="b"/>
        <c:majorTickMark val="none"/>
        <c:tickLblPos val="nextTo"/>
        <c:crossAx val="169247488"/>
        <c:crosses val="autoZero"/>
        <c:auto val="1"/>
        <c:lblAlgn val="ctr"/>
        <c:lblOffset val="100"/>
      </c:catAx>
      <c:valAx>
        <c:axId val="169247488"/>
        <c:scaling>
          <c:orientation val="minMax"/>
        </c:scaling>
        <c:axPos val="l"/>
        <c:majorGridlines/>
        <c:title>
          <c:tx>
            <c:rich>
              <a:bodyPr rot="0" vert="wordArtVert"/>
              <a:lstStyle/>
              <a:p>
                <a:pPr>
                  <a:defRPr/>
                </a:pPr>
                <a:r>
                  <a:rPr lang="nl-NL"/>
                  <a:t>%</a:t>
                </a:r>
              </a:p>
            </c:rich>
          </c:tx>
          <c:layout/>
        </c:title>
        <c:numFmt formatCode="General" sourceLinked="1"/>
        <c:majorTickMark val="none"/>
        <c:tickLblPos val="nextTo"/>
        <c:crossAx val="168921344"/>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nl-NL"/>
  <c:chart>
    <c:title>
      <c:tx>
        <c:rich>
          <a:bodyPr/>
          <a:lstStyle/>
          <a:p>
            <a:pPr>
              <a:defRPr/>
            </a:pPr>
            <a:r>
              <a:rPr lang="nl-NL"/>
              <a:t>Strenuous exercise </a:t>
            </a:r>
          </a:p>
        </c:rich>
      </c:tx>
      <c:layout/>
    </c:title>
    <c:plotArea>
      <c:layout/>
      <c:barChart>
        <c:barDir val="col"/>
        <c:grouping val="clustered"/>
        <c:ser>
          <c:idx val="0"/>
          <c:order val="0"/>
          <c:tx>
            <c:v>Healthy boys</c:v>
          </c:tx>
          <c:cat>
            <c:strRef>
              <c:f>LightStrenuous!$A$3:$A$6</c:f>
              <c:strCache>
                <c:ptCount val="4"/>
                <c:pt idx="0">
                  <c:v>No exercise</c:v>
                </c:pt>
                <c:pt idx="1">
                  <c:v>1 or 2 days</c:v>
                </c:pt>
                <c:pt idx="2">
                  <c:v>3 to 5 days</c:v>
                </c:pt>
                <c:pt idx="3">
                  <c:v>6 or more</c:v>
                </c:pt>
              </c:strCache>
            </c:strRef>
          </c:cat>
          <c:val>
            <c:numRef>
              <c:f>LightStrenuous!$G$3:$G$6</c:f>
              <c:numCache>
                <c:formatCode>General</c:formatCode>
                <c:ptCount val="4"/>
                <c:pt idx="0">
                  <c:v>5.0999999999999996</c:v>
                </c:pt>
                <c:pt idx="1">
                  <c:v>9.1</c:v>
                </c:pt>
                <c:pt idx="2">
                  <c:v>24.2</c:v>
                </c:pt>
                <c:pt idx="3">
                  <c:v>61.1</c:v>
                </c:pt>
              </c:numCache>
            </c:numRef>
          </c:val>
        </c:ser>
        <c:ser>
          <c:idx val="1"/>
          <c:order val="1"/>
          <c:tx>
            <c:v>Early ambulatory</c:v>
          </c:tx>
          <c:cat>
            <c:strRef>
              <c:f>LightStrenuous!$A$3:$A$6</c:f>
              <c:strCache>
                <c:ptCount val="4"/>
                <c:pt idx="0">
                  <c:v>No exercise</c:v>
                </c:pt>
                <c:pt idx="1">
                  <c:v>1 or 2 days</c:v>
                </c:pt>
                <c:pt idx="2">
                  <c:v>3 to 5 days</c:v>
                </c:pt>
                <c:pt idx="3">
                  <c:v>6 or more</c:v>
                </c:pt>
              </c:strCache>
            </c:strRef>
          </c:cat>
          <c:val>
            <c:numRef>
              <c:f>LightStrenuous!$C$3:$C$6</c:f>
              <c:numCache>
                <c:formatCode>General</c:formatCode>
                <c:ptCount val="4"/>
                <c:pt idx="0">
                  <c:v>8.7000000000000011</c:v>
                </c:pt>
                <c:pt idx="1">
                  <c:v>20.8</c:v>
                </c:pt>
                <c:pt idx="2">
                  <c:v>30.4</c:v>
                </c:pt>
                <c:pt idx="3">
                  <c:v>39.1</c:v>
                </c:pt>
              </c:numCache>
            </c:numRef>
          </c:val>
        </c:ser>
        <c:ser>
          <c:idx val="2"/>
          <c:order val="2"/>
          <c:tx>
            <c:v>Late ambulatory</c:v>
          </c:tx>
          <c:cat>
            <c:strRef>
              <c:f>LightStrenuous!$A$3:$A$6</c:f>
              <c:strCache>
                <c:ptCount val="4"/>
                <c:pt idx="0">
                  <c:v>No exercise</c:v>
                </c:pt>
                <c:pt idx="1">
                  <c:v>1 or 2 days</c:v>
                </c:pt>
                <c:pt idx="2">
                  <c:v>3 to 5 days</c:v>
                </c:pt>
                <c:pt idx="3">
                  <c:v>6 or more</c:v>
                </c:pt>
              </c:strCache>
            </c:strRef>
          </c:cat>
          <c:val>
            <c:numRef>
              <c:f>LightStrenuous!$D$3:$D$6</c:f>
              <c:numCache>
                <c:formatCode>General</c:formatCode>
                <c:ptCount val="4"/>
                <c:pt idx="0">
                  <c:v>27.3</c:v>
                </c:pt>
                <c:pt idx="1">
                  <c:v>9.1</c:v>
                </c:pt>
                <c:pt idx="2">
                  <c:v>45.5</c:v>
                </c:pt>
                <c:pt idx="3">
                  <c:v>18.2</c:v>
                </c:pt>
              </c:numCache>
            </c:numRef>
          </c:val>
        </c:ser>
        <c:ser>
          <c:idx val="3"/>
          <c:order val="3"/>
          <c:tx>
            <c:v>Early non-ambulatory</c:v>
          </c:tx>
          <c:cat>
            <c:strRef>
              <c:f>LightStrenuous!$A$3:$A$6</c:f>
              <c:strCache>
                <c:ptCount val="4"/>
                <c:pt idx="0">
                  <c:v>No exercise</c:v>
                </c:pt>
                <c:pt idx="1">
                  <c:v>1 or 2 days</c:v>
                </c:pt>
                <c:pt idx="2">
                  <c:v>3 to 5 days</c:v>
                </c:pt>
                <c:pt idx="3">
                  <c:v>6 or more</c:v>
                </c:pt>
              </c:strCache>
            </c:strRef>
          </c:cat>
          <c:val>
            <c:numRef>
              <c:f>LightStrenuous!$E$3:$E$6</c:f>
              <c:numCache>
                <c:formatCode>General</c:formatCode>
                <c:ptCount val="4"/>
                <c:pt idx="0">
                  <c:v>18.2</c:v>
                </c:pt>
                <c:pt idx="1">
                  <c:v>36.4</c:v>
                </c:pt>
                <c:pt idx="2">
                  <c:v>27.3</c:v>
                </c:pt>
                <c:pt idx="3">
                  <c:v>18.2</c:v>
                </c:pt>
              </c:numCache>
            </c:numRef>
          </c:val>
        </c:ser>
        <c:ser>
          <c:idx val="4"/>
          <c:order val="4"/>
          <c:tx>
            <c:v>Late non-ambulatory</c:v>
          </c:tx>
          <c:cat>
            <c:strRef>
              <c:f>LightStrenuous!$A$3:$A$6</c:f>
              <c:strCache>
                <c:ptCount val="4"/>
                <c:pt idx="0">
                  <c:v>No exercise</c:v>
                </c:pt>
                <c:pt idx="1">
                  <c:v>1 or 2 days</c:v>
                </c:pt>
                <c:pt idx="2">
                  <c:v>3 to 5 days</c:v>
                </c:pt>
                <c:pt idx="3">
                  <c:v>6 or more</c:v>
                </c:pt>
              </c:strCache>
            </c:strRef>
          </c:cat>
          <c:val>
            <c:numRef>
              <c:f>LightStrenuous!$F$3:$F$6</c:f>
              <c:numCache>
                <c:formatCode>General</c:formatCode>
                <c:ptCount val="4"/>
                <c:pt idx="0">
                  <c:v>50</c:v>
                </c:pt>
                <c:pt idx="1">
                  <c:v>27.5</c:v>
                </c:pt>
                <c:pt idx="2">
                  <c:v>20</c:v>
                </c:pt>
                <c:pt idx="3">
                  <c:v>2.5</c:v>
                </c:pt>
              </c:numCache>
            </c:numRef>
          </c:val>
        </c:ser>
        <c:axId val="169380864"/>
        <c:axId val="170410752"/>
      </c:barChart>
      <c:catAx>
        <c:axId val="169380864"/>
        <c:scaling>
          <c:orientation val="minMax"/>
        </c:scaling>
        <c:axPos val="b"/>
        <c:tickLblPos val="nextTo"/>
        <c:crossAx val="170410752"/>
        <c:crosses val="autoZero"/>
        <c:auto val="1"/>
        <c:lblAlgn val="ctr"/>
        <c:lblOffset val="100"/>
      </c:catAx>
      <c:valAx>
        <c:axId val="170410752"/>
        <c:scaling>
          <c:orientation val="minMax"/>
        </c:scaling>
        <c:axPos val="l"/>
        <c:majorGridlines/>
        <c:title>
          <c:tx>
            <c:rich>
              <a:bodyPr rot="0" vert="wordArtVert"/>
              <a:lstStyle/>
              <a:p>
                <a:pPr>
                  <a:defRPr/>
                </a:pPr>
                <a:r>
                  <a:rPr lang="en-US"/>
                  <a:t>%</a:t>
                </a:r>
              </a:p>
            </c:rich>
          </c:tx>
          <c:layout/>
        </c:title>
        <c:numFmt formatCode="General" sourceLinked="1"/>
        <c:tickLblPos val="nextTo"/>
        <c:crossAx val="169380864"/>
        <c:crosses val="autoZero"/>
        <c:crossBetween val="between"/>
      </c:valAx>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nl-NL"/>
  <c:chart>
    <c:title>
      <c:tx>
        <c:rich>
          <a:bodyPr/>
          <a:lstStyle/>
          <a:p>
            <a:pPr>
              <a:defRPr/>
            </a:pPr>
            <a:r>
              <a:rPr lang="en-US"/>
              <a:t>Light exercise</a:t>
            </a:r>
          </a:p>
        </c:rich>
      </c:tx>
      <c:layout/>
    </c:title>
    <c:plotArea>
      <c:layout/>
      <c:barChart>
        <c:barDir val="bar"/>
        <c:grouping val="stacked"/>
        <c:ser>
          <c:idx val="0"/>
          <c:order val="0"/>
          <c:tx>
            <c:strRef>
              <c:f>LightStrenuous!$A$10</c:f>
              <c:strCache>
                <c:ptCount val="1"/>
                <c:pt idx="0">
                  <c:v>No exercise (%)</c:v>
                </c:pt>
              </c:strCache>
            </c:strRef>
          </c:tx>
          <c:cat>
            <c:strRef>
              <c:f>(LightStrenuous!$G$1,LightStrenuous!$C$1,LightStrenuous!$D$1,LightStrenuous!$E$1,LightStrenuous!$F$1)</c:f>
              <c:strCache>
                <c:ptCount val="5"/>
                <c:pt idx="0">
                  <c:v>Healthy boys</c:v>
                </c:pt>
                <c:pt idx="1">
                  <c:v>Early ambulatory stage</c:v>
                </c:pt>
                <c:pt idx="2">
                  <c:v>Late ambulatory stage</c:v>
                </c:pt>
                <c:pt idx="3">
                  <c:v>Early non-ambulatory stage</c:v>
                </c:pt>
                <c:pt idx="4">
                  <c:v>Late non-ambulatory stage</c:v>
                </c:pt>
              </c:strCache>
            </c:strRef>
          </c:cat>
          <c:val>
            <c:numRef>
              <c:f>(LightStrenuous!$G$10,LightStrenuous!$C$10,LightStrenuous!$D$10,LightStrenuous!$E$10,LightStrenuous!$F$10)</c:f>
              <c:numCache>
                <c:formatCode>General</c:formatCode>
                <c:ptCount val="5"/>
                <c:pt idx="0">
                  <c:v>4</c:v>
                </c:pt>
                <c:pt idx="1">
                  <c:v>0</c:v>
                </c:pt>
                <c:pt idx="2">
                  <c:v>0</c:v>
                </c:pt>
                <c:pt idx="3">
                  <c:v>9.1</c:v>
                </c:pt>
                <c:pt idx="4">
                  <c:v>32.5</c:v>
                </c:pt>
              </c:numCache>
            </c:numRef>
          </c:val>
        </c:ser>
        <c:ser>
          <c:idx val="1"/>
          <c:order val="1"/>
          <c:tx>
            <c:strRef>
              <c:f>LightStrenuous!$A$11</c:f>
              <c:strCache>
                <c:ptCount val="1"/>
                <c:pt idx="0">
                  <c:v>1 or 2 days (%)</c:v>
                </c:pt>
              </c:strCache>
            </c:strRef>
          </c:tx>
          <c:cat>
            <c:strRef>
              <c:f>(LightStrenuous!$G$1,LightStrenuous!$C$1,LightStrenuous!$D$1,LightStrenuous!$E$1,LightStrenuous!$F$1)</c:f>
              <c:strCache>
                <c:ptCount val="5"/>
                <c:pt idx="0">
                  <c:v>Healthy boys</c:v>
                </c:pt>
                <c:pt idx="1">
                  <c:v>Early ambulatory stage</c:v>
                </c:pt>
                <c:pt idx="2">
                  <c:v>Late ambulatory stage</c:v>
                </c:pt>
                <c:pt idx="3">
                  <c:v>Early non-ambulatory stage</c:v>
                </c:pt>
                <c:pt idx="4">
                  <c:v>Late non-ambulatory stage</c:v>
                </c:pt>
              </c:strCache>
            </c:strRef>
          </c:cat>
          <c:val>
            <c:numRef>
              <c:f>(LightStrenuous!$G$11,LightStrenuous!$C$11,LightStrenuous!$D$11,LightStrenuous!$E$11,LightStrenuous!$F$11)</c:f>
              <c:numCache>
                <c:formatCode>General</c:formatCode>
                <c:ptCount val="5"/>
                <c:pt idx="0">
                  <c:v>16.2</c:v>
                </c:pt>
                <c:pt idx="1">
                  <c:v>4.2</c:v>
                </c:pt>
                <c:pt idx="2">
                  <c:v>18.2</c:v>
                </c:pt>
                <c:pt idx="3">
                  <c:v>18.2</c:v>
                </c:pt>
                <c:pt idx="4">
                  <c:v>20</c:v>
                </c:pt>
              </c:numCache>
            </c:numRef>
          </c:val>
        </c:ser>
        <c:ser>
          <c:idx val="2"/>
          <c:order val="2"/>
          <c:tx>
            <c:strRef>
              <c:f>LightStrenuous!$A$12</c:f>
              <c:strCache>
                <c:ptCount val="1"/>
                <c:pt idx="0">
                  <c:v>3 to 5 days (%)</c:v>
                </c:pt>
              </c:strCache>
            </c:strRef>
          </c:tx>
          <c:cat>
            <c:strRef>
              <c:f>(LightStrenuous!$G$1,LightStrenuous!$C$1,LightStrenuous!$D$1,LightStrenuous!$E$1,LightStrenuous!$F$1)</c:f>
              <c:strCache>
                <c:ptCount val="5"/>
                <c:pt idx="0">
                  <c:v>Healthy boys</c:v>
                </c:pt>
                <c:pt idx="1">
                  <c:v>Early ambulatory stage</c:v>
                </c:pt>
                <c:pt idx="2">
                  <c:v>Late ambulatory stage</c:v>
                </c:pt>
                <c:pt idx="3">
                  <c:v>Early non-ambulatory stage</c:v>
                </c:pt>
                <c:pt idx="4">
                  <c:v>Late non-ambulatory stage</c:v>
                </c:pt>
              </c:strCache>
            </c:strRef>
          </c:cat>
          <c:val>
            <c:numRef>
              <c:f>(LightStrenuous!$G$12,LightStrenuous!$C$12,LightStrenuous!$D$12,LightStrenuous!$E$12,LightStrenuous!$F$12)</c:f>
              <c:numCache>
                <c:formatCode>General</c:formatCode>
                <c:ptCount val="5"/>
                <c:pt idx="0">
                  <c:v>13.6</c:v>
                </c:pt>
                <c:pt idx="1">
                  <c:v>8.3000000000000007</c:v>
                </c:pt>
                <c:pt idx="2">
                  <c:v>18.2</c:v>
                </c:pt>
                <c:pt idx="3">
                  <c:v>36.4</c:v>
                </c:pt>
                <c:pt idx="4">
                  <c:v>17.5</c:v>
                </c:pt>
              </c:numCache>
            </c:numRef>
          </c:val>
        </c:ser>
        <c:ser>
          <c:idx val="3"/>
          <c:order val="3"/>
          <c:tx>
            <c:strRef>
              <c:f>LightStrenuous!$A$13</c:f>
              <c:strCache>
                <c:ptCount val="1"/>
                <c:pt idx="0">
                  <c:v>6 to 8 days (%)</c:v>
                </c:pt>
              </c:strCache>
            </c:strRef>
          </c:tx>
          <c:cat>
            <c:strRef>
              <c:f>(LightStrenuous!$G$1,LightStrenuous!$C$1,LightStrenuous!$D$1,LightStrenuous!$E$1,LightStrenuous!$F$1)</c:f>
              <c:strCache>
                <c:ptCount val="5"/>
                <c:pt idx="0">
                  <c:v>Healthy boys</c:v>
                </c:pt>
                <c:pt idx="1">
                  <c:v>Early ambulatory stage</c:v>
                </c:pt>
                <c:pt idx="2">
                  <c:v>Late ambulatory stage</c:v>
                </c:pt>
                <c:pt idx="3">
                  <c:v>Early non-ambulatory stage</c:v>
                </c:pt>
                <c:pt idx="4">
                  <c:v>Late non-ambulatory stage</c:v>
                </c:pt>
              </c:strCache>
            </c:strRef>
          </c:cat>
          <c:val>
            <c:numRef>
              <c:f>(LightStrenuous!$G$13,LightStrenuous!$C$13,LightStrenuous!$D$13,LightStrenuous!$E$13,LightStrenuous!$F$13)</c:f>
              <c:numCache>
                <c:formatCode>General</c:formatCode>
                <c:ptCount val="5"/>
                <c:pt idx="0">
                  <c:v>66.2</c:v>
                </c:pt>
                <c:pt idx="1">
                  <c:v>87.5</c:v>
                </c:pt>
                <c:pt idx="2">
                  <c:v>63.6</c:v>
                </c:pt>
                <c:pt idx="3">
                  <c:v>36.4</c:v>
                </c:pt>
                <c:pt idx="4">
                  <c:v>30</c:v>
                </c:pt>
              </c:numCache>
            </c:numRef>
          </c:val>
        </c:ser>
        <c:overlap val="100"/>
        <c:axId val="113155456"/>
        <c:axId val="113170688"/>
      </c:barChart>
      <c:catAx>
        <c:axId val="113155456"/>
        <c:scaling>
          <c:orientation val="minMax"/>
        </c:scaling>
        <c:axPos val="l"/>
        <c:tickLblPos val="nextTo"/>
        <c:crossAx val="113170688"/>
        <c:crosses val="autoZero"/>
        <c:auto val="1"/>
        <c:lblAlgn val="ctr"/>
        <c:lblOffset val="100"/>
      </c:catAx>
      <c:valAx>
        <c:axId val="113170688"/>
        <c:scaling>
          <c:orientation val="minMax"/>
          <c:max val="100"/>
        </c:scaling>
        <c:axPos val="b"/>
        <c:majorGridlines/>
        <c:numFmt formatCode="General" sourceLinked="1"/>
        <c:tickLblPos val="nextTo"/>
        <c:crossAx val="113155456"/>
        <c:crosses val="autoZero"/>
        <c:crossBetween val="between"/>
      </c:valAx>
      <c:spPr>
        <a:noFill/>
        <a:ln w="25400">
          <a:noFill/>
        </a:ln>
      </c:spPr>
    </c:plotArea>
    <c:legend>
      <c:legendPos val="r"/>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nl-NL"/>
  <c:chart>
    <c:title>
      <c:tx>
        <c:rich>
          <a:bodyPr/>
          <a:lstStyle/>
          <a:p>
            <a:pPr>
              <a:defRPr/>
            </a:pPr>
            <a:r>
              <a:rPr lang="en-US"/>
              <a:t>Strenuous exercise</a:t>
            </a:r>
          </a:p>
        </c:rich>
      </c:tx>
      <c:layout/>
    </c:title>
    <c:plotArea>
      <c:layout/>
      <c:barChart>
        <c:barDir val="bar"/>
        <c:grouping val="percentStacked"/>
        <c:ser>
          <c:idx val="0"/>
          <c:order val="0"/>
          <c:tx>
            <c:strRef>
              <c:f>LightStrenuous!$A$10</c:f>
              <c:strCache>
                <c:ptCount val="1"/>
                <c:pt idx="0">
                  <c:v>No exercise (%)</c:v>
                </c:pt>
              </c:strCache>
            </c:strRef>
          </c:tx>
          <c:cat>
            <c:strRef>
              <c:f>(LightStrenuous!$G$1,LightStrenuous!$C$1,LightStrenuous!$D$1,LightStrenuous!$E$1,LightStrenuous!$F$1)</c:f>
              <c:strCache>
                <c:ptCount val="5"/>
                <c:pt idx="0">
                  <c:v>Healthy boys</c:v>
                </c:pt>
                <c:pt idx="1">
                  <c:v>Early ambulatory stage</c:v>
                </c:pt>
                <c:pt idx="2">
                  <c:v>Late ambulatory stage</c:v>
                </c:pt>
                <c:pt idx="3">
                  <c:v>Early non-ambulatory stage</c:v>
                </c:pt>
                <c:pt idx="4">
                  <c:v>Late non-ambulatory stage</c:v>
                </c:pt>
              </c:strCache>
            </c:strRef>
          </c:cat>
          <c:val>
            <c:numRef>
              <c:f>(LightStrenuous!$G$3,LightStrenuous!$C$3,LightStrenuous!$D$3,LightStrenuous!$E$3,LightStrenuous!$F$3)</c:f>
              <c:numCache>
                <c:formatCode>General</c:formatCode>
                <c:ptCount val="5"/>
                <c:pt idx="0">
                  <c:v>5.0999999999999996</c:v>
                </c:pt>
                <c:pt idx="1">
                  <c:v>8.7000000000000011</c:v>
                </c:pt>
                <c:pt idx="2">
                  <c:v>27.3</c:v>
                </c:pt>
                <c:pt idx="3">
                  <c:v>18.2</c:v>
                </c:pt>
                <c:pt idx="4">
                  <c:v>50</c:v>
                </c:pt>
              </c:numCache>
            </c:numRef>
          </c:val>
        </c:ser>
        <c:ser>
          <c:idx val="1"/>
          <c:order val="1"/>
          <c:tx>
            <c:strRef>
              <c:f>LightStrenuous!$A$11</c:f>
              <c:strCache>
                <c:ptCount val="1"/>
                <c:pt idx="0">
                  <c:v>1 or 2 days (%)</c:v>
                </c:pt>
              </c:strCache>
            </c:strRef>
          </c:tx>
          <c:cat>
            <c:strRef>
              <c:f>(LightStrenuous!$G$1,LightStrenuous!$C$1,LightStrenuous!$D$1,LightStrenuous!$E$1,LightStrenuous!$F$1)</c:f>
              <c:strCache>
                <c:ptCount val="5"/>
                <c:pt idx="0">
                  <c:v>Healthy boys</c:v>
                </c:pt>
                <c:pt idx="1">
                  <c:v>Early ambulatory stage</c:v>
                </c:pt>
                <c:pt idx="2">
                  <c:v>Late ambulatory stage</c:v>
                </c:pt>
                <c:pt idx="3">
                  <c:v>Early non-ambulatory stage</c:v>
                </c:pt>
                <c:pt idx="4">
                  <c:v>Late non-ambulatory stage</c:v>
                </c:pt>
              </c:strCache>
            </c:strRef>
          </c:cat>
          <c:val>
            <c:numRef>
              <c:f>(LightStrenuous!$G$4,LightStrenuous!$C$4,LightStrenuous!$D$4,LightStrenuous!$E$4,LightStrenuous!$F$4)</c:f>
              <c:numCache>
                <c:formatCode>General</c:formatCode>
                <c:ptCount val="5"/>
                <c:pt idx="0">
                  <c:v>9.1</c:v>
                </c:pt>
                <c:pt idx="1">
                  <c:v>20.8</c:v>
                </c:pt>
                <c:pt idx="2">
                  <c:v>9.1</c:v>
                </c:pt>
                <c:pt idx="3">
                  <c:v>36.4</c:v>
                </c:pt>
                <c:pt idx="4">
                  <c:v>27.5</c:v>
                </c:pt>
              </c:numCache>
            </c:numRef>
          </c:val>
        </c:ser>
        <c:ser>
          <c:idx val="2"/>
          <c:order val="2"/>
          <c:tx>
            <c:strRef>
              <c:f>LightStrenuous!$A$12</c:f>
              <c:strCache>
                <c:ptCount val="1"/>
                <c:pt idx="0">
                  <c:v>3 to 5 days (%)</c:v>
                </c:pt>
              </c:strCache>
            </c:strRef>
          </c:tx>
          <c:cat>
            <c:strRef>
              <c:f>(LightStrenuous!$G$1,LightStrenuous!$C$1,LightStrenuous!$D$1,LightStrenuous!$E$1,LightStrenuous!$F$1)</c:f>
              <c:strCache>
                <c:ptCount val="5"/>
                <c:pt idx="0">
                  <c:v>Healthy boys</c:v>
                </c:pt>
                <c:pt idx="1">
                  <c:v>Early ambulatory stage</c:v>
                </c:pt>
                <c:pt idx="2">
                  <c:v>Late ambulatory stage</c:v>
                </c:pt>
                <c:pt idx="3">
                  <c:v>Early non-ambulatory stage</c:v>
                </c:pt>
                <c:pt idx="4">
                  <c:v>Late non-ambulatory stage</c:v>
                </c:pt>
              </c:strCache>
            </c:strRef>
          </c:cat>
          <c:val>
            <c:numRef>
              <c:f>(LightStrenuous!$G$5,LightStrenuous!$C$5,LightStrenuous!$D$5,LightStrenuous!$E$5,LightStrenuous!$F$5)</c:f>
              <c:numCache>
                <c:formatCode>General</c:formatCode>
                <c:ptCount val="5"/>
                <c:pt idx="0">
                  <c:v>24.2</c:v>
                </c:pt>
                <c:pt idx="1">
                  <c:v>30.4</c:v>
                </c:pt>
                <c:pt idx="2">
                  <c:v>45.5</c:v>
                </c:pt>
                <c:pt idx="3">
                  <c:v>27.3</c:v>
                </c:pt>
                <c:pt idx="4">
                  <c:v>20</c:v>
                </c:pt>
              </c:numCache>
            </c:numRef>
          </c:val>
        </c:ser>
        <c:ser>
          <c:idx val="3"/>
          <c:order val="3"/>
          <c:tx>
            <c:strRef>
              <c:f>LightStrenuous!$A$13</c:f>
              <c:strCache>
                <c:ptCount val="1"/>
                <c:pt idx="0">
                  <c:v>6 to 8 days (%)</c:v>
                </c:pt>
              </c:strCache>
            </c:strRef>
          </c:tx>
          <c:cat>
            <c:strRef>
              <c:f>(LightStrenuous!$G$1,LightStrenuous!$C$1,LightStrenuous!$D$1,LightStrenuous!$E$1,LightStrenuous!$F$1)</c:f>
              <c:strCache>
                <c:ptCount val="5"/>
                <c:pt idx="0">
                  <c:v>Healthy boys</c:v>
                </c:pt>
                <c:pt idx="1">
                  <c:v>Early ambulatory stage</c:v>
                </c:pt>
                <c:pt idx="2">
                  <c:v>Late ambulatory stage</c:v>
                </c:pt>
                <c:pt idx="3">
                  <c:v>Early non-ambulatory stage</c:v>
                </c:pt>
                <c:pt idx="4">
                  <c:v>Late non-ambulatory stage</c:v>
                </c:pt>
              </c:strCache>
            </c:strRef>
          </c:cat>
          <c:val>
            <c:numRef>
              <c:f>(LightStrenuous!$G$6,LightStrenuous!$C$6,LightStrenuous!$D$6,LightStrenuous!$E$6,LightStrenuous!$F$6)</c:f>
              <c:numCache>
                <c:formatCode>General</c:formatCode>
                <c:ptCount val="5"/>
                <c:pt idx="0">
                  <c:v>61.1</c:v>
                </c:pt>
                <c:pt idx="1">
                  <c:v>39.1</c:v>
                </c:pt>
                <c:pt idx="2">
                  <c:v>18.2</c:v>
                </c:pt>
                <c:pt idx="3">
                  <c:v>18.2</c:v>
                </c:pt>
                <c:pt idx="4">
                  <c:v>2.5</c:v>
                </c:pt>
              </c:numCache>
            </c:numRef>
          </c:val>
        </c:ser>
        <c:overlap val="100"/>
        <c:axId val="137758592"/>
        <c:axId val="137761920"/>
      </c:barChart>
      <c:catAx>
        <c:axId val="137758592"/>
        <c:scaling>
          <c:orientation val="minMax"/>
        </c:scaling>
        <c:axPos val="l"/>
        <c:tickLblPos val="nextTo"/>
        <c:crossAx val="137761920"/>
        <c:crosses val="autoZero"/>
        <c:auto val="1"/>
        <c:lblAlgn val="ctr"/>
        <c:lblOffset val="100"/>
      </c:catAx>
      <c:valAx>
        <c:axId val="137761920"/>
        <c:scaling>
          <c:orientation val="minMax"/>
        </c:scaling>
        <c:axPos val="b"/>
        <c:majorGridlines/>
        <c:numFmt formatCode="0%" sourceLinked="1"/>
        <c:tickLblPos val="nextTo"/>
        <c:crossAx val="137758592"/>
        <c:crosses val="autoZero"/>
        <c:crossBetween val="between"/>
      </c:valAx>
    </c:plotArea>
    <c:legend>
      <c:legendPos val="r"/>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nl-NL"/>
  <c:chart>
    <c:title>
      <c:layout/>
    </c:title>
    <c:plotArea>
      <c:layout/>
      <c:pieChart>
        <c:varyColors val="1"/>
        <c:ser>
          <c:idx val="0"/>
          <c:order val="0"/>
          <c:tx>
            <c:strRef>
              <c:f>Therapy!$B$1</c:f>
              <c:strCache>
                <c:ptCount val="1"/>
                <c:pt idx="0">
                  <c:v>Total DMD group</c:v>
                </c:pt>
              </c:strCache>
            </c:strRef>
          </c:tx>
          <c:cat>
            <c:strRef>
              <c:f>(Therapy!$A$2,Therapy!$A$4,Therapy!$A$6,Therapy!$A$8,Therapy!$A$10,Therapy!$A$12,Therapy!$A$14)</c:f>
              <c:strCache>
                <c:ptCount val="7"/>
                <c:pt idx="0">
                  <c:v>No therapy (%)</c:v>
                </c:pt>
                <c:pt idx="1">
                  <c:v>Physiotherapy (%)</c:v>
                </c:pt>
                <c:pt idx="2">
                  <c:v>Occupational therapy (%)</c:v>
                </c:pt>
                <c:pt idx="3">
                  <c:v>Hydrotherapy (%)</c:v>
                </c:pt>
                <c:pt idx="4">
                  <c:v>Music therapy (%)</c:v>
                </c:pt>
                <c:pt idx="5">
                  <c:v>Play therapy (%)</c:v>
                </c:pt>
                <c:pt idx="6">
                  <c:v>Other forms of therapy (%)</c:v>
                </c:pt>
              </c:strCache>
            </c:strRef>
          </c:cat>
          <c:val>
            <c:numRef>
              <c:f>(Therapy!$B$2,Therapy!$B$4,Therapy!$B$6,Therapy!$B$8,Therapy!$B$10,Therapy!$B$12,Therapy!$B$14)</c:f>
              <c:numCache>
                <c:formatCode>General</c:formatCode>
                <c:ptCount val="7"/>
                <c:pt idx="0">
                  <c:v>8</c:v>
                </c:pt>
                <c:pt idx="1">
                  <c:v>85.1</c:v>
                </c:pt>
                <c:pt idx="2">
                  <c:v>27.6</c:v>
                </c:pt>
                <c:pt idx="3">
                  <c:v>31</c:v>
                </c:pt>
                <c:pt idx="4">
                  <c:v>11.5</c:v>
                </c:pt>
                <c:pt idx="5">
                  <c:v>3.4</c:v>
                </c:pt>
                <c:pt idx="6">
                  <c:v>9.2000000000000011</c:v>
                </c:pt>
              </c:numCache>
            </c:numRef>
          </c:val>
        </c:ser>
        <c:firstSliceAng val="0"/>
      </c:pieChart>
    </c:plotArea>
    <c:legend>
      <c:legendPos val="r"/>
      <c:layout/>
      <c:txPr>
        <a:bodyPr/>
        <a:lstStyle/>
        <a:p>
          <a:pPr rtl="0">
            <a:defRPr/>
          </a:pPr>
          <a:endParaRPr lang="nl-NL"/>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nl-NL"/>
  <c:chart>
    <c:title>
      <c:tx>
        <c:rich>
          <a:bodyPr/>
          <a:lstStyle/>
          <a:p>
            <a:pPr>
              <a:defRPr/>
            </a:pPr>
            <a:r>
              <a:rPr lang="nl-NL"/>
              <a:t>Is PA perceived as fun?</a:t>
            </a:r>
          </a:p>
        </c:rich>
      </c:tx>
      <c:layout/>
    </c:title>
    <c:plotArea>
      <c:layout/>
      <c:barChart>
        <c:barDir val="bar"/>
        <c:grouping val="stacked"/>
        <c:ser>
          <c:idx val="2"/>
          <c:order val="0"/>
          <c:tx>
            <c:v>Fun</c:v>
          </c:tx>
          <c:cat>
            <c:strRef>
              <c:f>(Blad2!$Q$23,Blad2!$O$23,Blad2!$M$23,Blad2!$K$23,Blad2!$S$23)</c:f>
              <c:strCache>
                <c:ptCount val="5"/>
                <c:pt idx="0">
                  <c:v>Late non-ambulatory stage</c:v>
                </c:pt>
                <c:pt idx="1">
                  <c:v>Early non-ambulatory stage</c:v>
                </c:pt>
                <c:pt idx="2">
                  <c:v>Late ambulatory stage</c:v>
                </c:pt>
                <c:pt idx="3">
                  <c:v>Early ambulatory stage</c:v>
                </c:pt>
                <c:pt idx="4">
                  <c:v>Healthy boys</c:v>
                </c:pt>
              </c:strCache>
            </c:strRef>
          </c:cat>
          <c:val>
            <c:numRef>
              <c:f>(Blad2!$R$27,Blad2!$P$27,Blad2!$N$27,Blad2!$L$27,Blad2!$T$27)</c:f>
              <c:numCache>
                <c:formatCode>General</c:formatCode>
                <c:ptCount val="5"/>
                <c:pt idx="0">
                  <c:v>52.6</c:v>
                </c:pt>
                <c:pt idx="1">
                  <c:v>72.7</c:v>
                </c:pt>
                <c:pt idx="2">
                  <c:v>54.5</c:v>
                </c:pt>
                <c:pt idx="3">
                  <c:v>75</c:v>
                </c:pt>
                <c:pt idx="4">
                  <c:v>85.2</c:v>
                </c:pt>
              </c:numCache>
            </c:numRef>
          </c:val>
        </c:ser>
        <c:ser>
          <c:idx val="1"/>
          <c:order val="1"/>
          <c:tx>
            <c:v>Neutral</c:v>
          </c:tx>
          <c:cat>
            <c:strRef>
              <c:f>(Blad2!$Q$23,Blad2!$O$23,Blad2!$M$23,Blad2!$K$23,Blad2!$S$23)</c:f>
              <c:strCache>
                <c:ptCount val="5"/>
                <c:pt idx="0">
                  <c:v>Late non-ambulatory stage</c:v>
                </c:pt>
                <c:pt idx="1">
                  <c:v>Early non-ambulatory stage</c:v>
                </c:pt>
                <c:pt idx="2">
                  <c:v>Late ambulatory stage</c:v>
                </c:pt>
                <c:pt idx="3">
                  <c:v>Early ambulatory stage</c:v>
                </c:pt>
                <c:pt idx="4">
                  <c:v>Healthy boys</c:v>
                </c:pt>
              </c:strCache>
            </c:strRef>
          </c:cat>
          <c:val>
            <c:numRef>
              <c:f>(Blad2!$R$26,Blad2!$P$26,Blad2!$N$26,Blad2!$L$26,Blad2!$T$26)</c:f>
              <c:numCache>
                <c:formatCode>General</c:formatCode>
                <c:ptCount val="5"/>
                <c:pt idx="0">
                  <c:v>28.9</c:v>
                </c:pt>
                <c:pt idx="1">
                  <c:v>18.2</c:v>
                </c:pt>
                <c:pt idx="2">
                  <c:v>45.5</c:v>
                </c:pt>
                <c:pt idx="3">
                  <c:v>25</c:v>
                </c:pt>
                <c:pt idx="4">
                  <c:v>14.3</c:v>
                </c:pt>
              </c:numCache>
            </c:numRef>
          </c:val>
        </c:ser>
        <c:ser>
          <c:idx val="0"/>
          <c:order val="2"/>
          <c:tx>
            <c:v>Not fun</c:v>
          </c:tx>
          <c:cat>
            <c:strRef>
              <c:f>(Blad2!$Q$23,Blad2!$O$23,Blad2!$M$23,Blad2!$K$23,Blad2!$S$23)</c:f>
              <c:strCache>
                <c:ptCount val="5"/>
                <c:pt idx="0">
                  <c:v>Late non-ambulatory stage</c:v>
                </c:pt>
                <c:pt idx="1">
                  <c:v>Early non-ambulatory stage</c:v>
                </c:pt>
                <c:pt idx="2">
                  <c:v>Late ambulatory stage</c:v>
                </c:pt>
                <c:pt idx="3">
                  <c:v>Early ambulatory stage</c:v>
                </c:pt>
                <c:pt idx="4">
                  <c:v>Healthy boys</c:v>
                </c:pt>
              </c:strCache>
            </c:strRef>
          </c:cat>
          <c:val>
            <c:numRef>
              <c:f>(Blad2!$R$25,Blad2!$P$25,Blad2!$N$25,Blad2!$L$25,Blad2!$T$25)</c:f>
              <c:numCache>
                <c:formatCode>General</c:formatCode>
                <c:ptCount val="5"/>
                <c:pt idx="0">
                  <c:v>18.399999999999999</c:v>
                </c:pt>
                <c:pt idx="1">
                  <c:v>9.1</c:v>
                </c:pt>
                <c:pt idx="2">
                  <c:v>0</c:v>
                </c:pt>
                <c:pt idx="3">
                  <c:v>0</c:v>
                </c:pt>
                <c:pt idx="4">
                  <c:v>0.5</c:v>
                </c:pt>
              </c:numCache>
            </c:numRef>
          </c:val>
        </c:ser>
        <c:overlap val="100"/>
        <c:axId val="169406848"/>
        <c:axId val="169408768"/>
      </c:barChart>
      <c:catAx>
        <c:axId val="169406848"/>
        <c:scaling>
          <c:orientation val="minMax"/>
        </c:scaling>
        <c:axPos val="l"/>
        <c:tickLblPos val="nextTo"/>
        <c:crossAx val="169408768"/>
        <c:crosses val="autoZero"/>
        <c:auto val="1"/>
        <c:lblAlgn val="ctr"/>
        <c:lblOffset val="100"/>
      </c:catAx>
      <c:valAx>
        <c:axId val="169408768"/>
        <c:scaling>
          <c:orientation val="minMax"/>
          <c:max val="100"/>
        </c:scaling>
        <c:axPos val="b"/>
        <c:majorGridlines/>
        <c:title>
          <c:tx>
            <c:rich>
              <a:bodyPr/>
              <a:lstStyle/>
              <a:p>
                <a:pPr>
                  <a:defRPr/>
                </a:pPr>
                <a:r>
                  <a:rPr lang="nl-NL"/>
                  <a:t>%</a:t>
                </a:r>
              </a:p>
            </c:rich>
          </c:tx>
          <c:layout/>
        </c:title>
        <c:numFmt formatCode="General" sourceLinked="1"/>
        <c:tickLblPos val="nextTo"/>
        <c:crossAx val="169406848"/>
        <c:crosses val="autoZero"/>
        <c:crossBetween val="between"/>
      </c:valAx>
    </c:plotArea>
    <c:legend>
      <c:legendPos val="r"/>
      <c:layout/>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nl-NL"/>
  <c:chart>
    <c:title>
      <c:tx>
        <c:rich>
          <a:bodyPr/>
          <a:lstStyle/>
          <a:p>
            <a:pPr>
              <a:defRPr/>
            </a:pPr>
            <a:r>
              <a:rPr lang="nl-NL"/>
              <a:t>Is PA easy or hard to maintain?</a:t>
            </a:r>
          </a:p>
        </c:rich>
      </c:tx>
      <c:layout/>
    </c:title>
    <c:plotArea>
      <c:layout/>
      <c:barChart>
        <c:barDir val="bar"/>
        <c:grouping val="stacked"/>
        <c:ser>
          <c:idx val="0"/>
          <c:order val="0"/>
          <c:tx>
            <c:v>Easy</c:v>
          </c:tx>
          <c:spPr>
            <a:solidFill>
              <a:schemeClr val="accent3"/>
            </a:solidFill>
          </c:spPr>
          <c:cat>
            <c:strRef>
              <c:f>(Blad2!$Q$23,Blad2!$O$23,Blad2!$M$23,Blad2!$K$23,Blad2!$S$23)</c:f>
              <c:strCache>
                <c:ptCount val="5"/>
                <c:pt idx="0">
                  <c:v>Late non-ambulatory stage</c:v>
                </c:pt>
                <c:pt idx="1">
                  <c:v>Early non-ambulatory stage</c:v>
                </c:pt>
                <c:pt idx="2">
                  <c:v>Late ambulatory stage</c:v>
                </c:pt>
                <c:pt idx="3">
                  <c:v>Early ambulatory stage</c:v>
                </c:pt>
                <c:pt idx="4">
                  <c:v>Healthy boys</c:v>
                </c:pt>
              </c:strCache>
            </c:strRef>
          </c:cat>
          <c:val>
            <c:numRef>
              <c:f>(Blad2!$R$29,Blad2!$P$29,Blad2!$N$29,Blad2!$L$29,Blad2!$T$29)</c:f>
              <c:numCache>
                <c:formatCode>General</c:formatCode>
                <c:ptCount val="5"/>
                <c:pt idx="0">
                  <c:v>18.399999999999999</c:v>
                </c:pt>
                <c:pt idx="1">
                  <c:v>9.1</c:v>
                </c:pt>
                <c:pt idx="2">
                  <c:v>18.2</c:v>
                </c:pt>
                <c:pt idx="3">
                  <c:v>33.300000000000004</c:v>
                </c:pt>
                <c:pt idx="4">
                  <c:v>69.5</c:v>
                </c:pt>
              </c:numCache>
            </c:numRef>
          </c:val>
        </c:ser>
        <c:ser>
          <c:idx val="1"/>
          <c:order val="1"/>
          <c:tx>
            <c:v>Neutral</c:v>
          </c:tx>
          <c:cat>
            <c:strRef>
              <c:f>(Blad2!$Q$23,Blad2!$O$23,Blad2!$M$23,Blad2!$K$23,Blad2!$S$23)</c:f>
              <c:strCache>
                <c:ptCount val="5"/>
                <c:pt idx="0">
                  <c:v>Late non-ambulatory stage</c:v>
                </c:pt>
                <c:pt idx="1">
                  <c:v>Early non-ambulatory stage</c:v>
                </c:pt>
                <c:pt idx="2">
                  <c:v>Late ambulatory stage</c:v>
                </c:pt>
                <c:pt idx="3">
                  <c:v>Early ambulatory stage</c:v>
                </c:pt>
                <c:pt idx="4">
                  <c:v>Healthy boys</c:v>
                </c:pt>
              </c:strCache>
            </c:strRef>
          </c:cat>
          <c:val>
            <c:numRef>
              <c:f>(Blad2!$R$30,Blad2!$P$30,Blad2!$N$30,Blad2!$L$30,Blad2!$T$30)</c:f>
              <c:numCache>
                <c:formatCode>General</c:formatCode>
                <c:ptCount val="5"/>
                <c:pt idx="0">
                  <c:v>28.9</c:v>
                </c:pt>
                <c:pt idx="1">
                  <c:v>54.5</c:v>
                </c:pt>
                <c:pt idx="2">
                  <c:v>54.5</c:v>
                </c:pt>
                <c:pt idx="3">
                  <c:v>58.3</c:v>
                </c:pt>
                <c:pt idx="4">
                  <c:v>24.9</c:v>
                </c:pt>
              </c:numCache>
            </c:numRef>
          </c:val>
        </c:ser>
        <c:ser>
          <c:idx val="2"/>
          <c:order val="2"/>
          <c:tx>
            <c:v>Hard</c:v>
          </c:tx>
          <c:spPr>
            <a:solidFill>
              <a:schemeClr val="accent1"/>
            </a:solidFill>
          </c:spPr>
          <c:cat>
            <c:strRef>
              <c:f>(Blad2!$Q$23,Blad2!$O$23,Blad2!$M$23,Blad2!$K$23,Blad2!$S$23)</c:f>
              <c:strCache>
                <c:ptCount val="5"/>
                <c:pt idx="0">
                  <c:v>Late non-ambulatory stage</c:v>
                </c:pt>
                <c:pt idx="1">
                  <c:v>Early non-ambulatory stage</c:v>
                </c:pt>
                <c:pt idx="2">
                  <c:v>Late ambulatory stage</c:v>
                </c:pt>
                <c:pt idx="3">
                  <c:v>Early ambulatory stage</c:v>
                </c:pt>
                <c:pt idx="4">
                  <c:v>Healthy boys</c:v>
                </c:pt>
              </c:strCache>
            </c:strRef>
          </c:cat>
          <c:val>
            <c:numRef>
              <c:f>(Blad2!$R$31,Blad2!$P$31,Blad2!$N$31,Blad2!$L$31,Blad2!$T$31)</c:f>
              <c:numCache>
                <c:formatCode>General</c:formatCode>
                <c:ptCount val="5"/>
                <c:pt idx="0">
                  <c:v>52.6</c:v>
                </c:pt>
                <c:pt idx="1">
                  <c:v>36.4</c:v>
                </c:pt>
                <c:pt idx="2">
                  <c:v>27.3</c:v>
                </c:pt>
                <c:pt idx="3">
                  <c:v>8.3000000000000007</c:v>
                </c:pt>
                <c:pt idx="4">
                  <c:v>5.6</c:v>
                </c:pt>
              </c:numCache>
            </c:numRef>
          </c:val>
        </c:ser>
        <c:overlap val="100"/>
        <c:axId val="170416768"/>
        <c:axId val="170441344"/>
      </c:barChart>
      <c:catAx>
        <c:axId val="170416768"/>
        <c:scaling>
          <c:orientation val="minMax"/>
        </c:scaling>
        <c:axPos val="l"/>
        <c:tickLblPos val="nextTo"/>
        <c:crossAx val="170441344"/>
        <c:crosses val="autoZero"/>
        <c:auto val="1"/>
        <c:lblAlgn val="ctr"/>
        <c:lblOffset val="100"/>
      </c:catAx>
      <c:valAx>
        <c:axId val="170441344"/>
        <c:scaling>
          <c:orientation val="minMax"/>
          <c:max val="100"/>
        </c:scaling>
        <c:axPos val="b"/>
        <c:majorGridlines/>
        <c:title>
          <c:tx>
            <c:rich>
              <a:bodyPr/>
              <a:lstStyle/>
              <a:p>
                <a:pPr>
                  <a:defRPr/>
                </a:pPr>
                <a:r>
                  <a:rPr lang="nl-NL"/>
                  <a:t>%</a:t>
                </a:r>
              </a:p>
            </c:rich>
          </c:tx>
          <c:layout/>
        </c:title>
        <c:numFmt formatCode="General" sourceLinked="1"/>
        <c:tickLblPos val="nextTo"/>
        <c:crossAx val="170416768"/>
        <c:crosses val="autoZero"/>
        <c:crossBetween val="between"/>
      </c:valAx>
    </c:plotArea>
    <c:legend>
      <c:legendPos val="r"/>
      <c:layout/>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nl-NL"/>
  <c:chart>
    <c:title>
      <c:tx>
        <c:rich>
          <a:bodyPr/>
          <a:lstStyle/>
          <a:p>
            <a:pPr>
              <a:defRPr/>
            </a:pPr>
            <a:r>
              <a:rPr lang="nl-NL"/>
              <a:t>Advantages of PA</a:t>
            </a:r>
          </a:p>
        </c:rich>
      </c:tx>
      <c:layout/>
    </c:title>
    <c:plotArea>
      <c:layout/>
      <c:barChart>
        <c:barDir val="col"/>
        <c:grouping val="clustered"/>
        <c:ser>
          <c:idx val="0"/>
          <c:order val="0"/>
          <c:tx>
            <c:v>Boys with DMD</c:v>
          </c:tx>
          <c:cat>
            <c:strRef>
              <c:f>(Advantages!$A$2,Advantages!$A$6,Advantages!$A$10,Advantages!$A$14,Advantages!$A$18,Advantages!$A$22,Advantages!$A$26)</c:f>
              <c:strCache>
                <c:ptCount val="7"/>
                <c:pt idx="0">
                  <c:v>Losing weight</c:v>
                </c:pt>
                <c:pt idx="1">
                  <c:v>Better physical condition</c:v>
                </c:pt>
                <c:pt idx="2">
                  <c:v>Making friends</c:v>
                </c:pt>
                <c:pt idx="3">
                  <c:v>Having fun</c:v>
                </c:pt>
                <c:pt idx="4">
                  <c:v>Getting a kick from winning</c:v>
                </c:pt>
                <c:pt idx="5">
                  <c:v>Feeling less anxiety</c:v>
                </c:pt>
                <c:pt idx="6">
                  <c:v>Workload compensation</c:v>
                </c:pt>
              </c:strCache>
            </c:strRef>
          </c:cat>
          <c:val>
            <c:numRef>
              <c:f>(Advantages!$B$5,Advantages!$B$9,Advantages!$B$13,Advantages!$B$17,Advantages!$B$21,Advantages!$B$25,Advantages!$B$29)</c:f>
              <c:numCache>
                <c:formatCode>General</c:formatCode>
                <c:ptCount val="7"/>
                <c:pt idx="0">
                  <c:v>20.3</c:v>
                </c:pt>
                <c:pt idx="1">
                  <c:v>67.099999999999994</c:v>
                </c:pt>
                <c:pt idx="2">
                  <c:v>68.5</c:v>
                </c:pt>
                <c:pt idx="3">
                  <c:v>88.5</c:v>
                </c:pt>
                <c:pt idx="4">
                  <c:v>42.37</c:v>
                </c:pt>
                <c:pt idx="5">
                  <c:v>27</c:v>
                </c:pt>
                <c:pt idx="6">
                  <c:v>6.8</c:v>
                </c:pt>
              </c:numCache>
            </c:numRef>
          </c:val>
        </c:ser>
        <c:ser>
          <c:idx val="1"/>
          <c:order val="1"/>
          <c:tx>
            <c:v>Healthy boys</c:v>
          </c:tx>
          <c:cat>
            <c:strRef>
              <c:f>(Advantages!$A$2,Advantages!$A$6,Advantages!$A$10,Advantages!$A$14,Advantages!$A$18,Advantages!$A$22,Advantages!$A$26)</c:f>
              <c:strCache>
                <c:ptCount val="7"/>
                <c:pt idx="0">
                  <c:v>Losing weight</c:v>
                </c:pt>
                <c:pt idx="1">
                  <c:v>Better physical condition</c:v>
                </c:pt>
                <c:pt idx="2">
                  <c:v>Making friends</c:v>
                </c:pt>
                <c:pt idx="3">
                  <c:v>Having fun</c:v>
                </c:pt>
                <c:pt idx="4">
                  <c:v>Getting a kick from winning</c:v>
                </c:pt>
                <c:pt idx="5">
                  <c:v>Feeling less anxiety</c:v>
                </c:pt>
                <c:pt idx="6">
                  <c:v>Workload compensation</c:v>
                </c:pt>
              </c:strCache>
            </c:strRef>
          </c:cat>
          <c:val>
            <c:numRef>
              <c:f>(Advantages!$G$5,Advantages!$G$9,Advantages!$G$13,Advantages!$G$17,Advantages!$G$21,Advantages!$G$25,Advantages!$G$29)</c:f>
              <c:numCache>
                <c:formatCode>General</c:formatCode>
                <c:ptCount val="7"/>
                <c:pt idx="0">
                  <c:v>37.9</c:v>
                </c:pt>
                <c:pt idx="1">
                  <c:v>85.6</c:v>
                </c:pt>
                <c:pt idx="2">
                  <c:v>51</c:v>
                </c:pt>
                <c:pt idx="3">
                  <c:v>93.8</c:v>
                </c:pt>
                <c:pt idx="4">
                  <c:v>54.6</c:v>
                </c:pt>
                <c:pt idx="5">
                  <c:v>30.6</c:v>
                </c:pt>
                <c:pt idx="6">
                  <c:v>29.2</c:v>
                </c:pt>
              </c:numCache>
            </c:numRef>
          </c:val>
        </c:ser>
        <c:axId val="130933888"/>
        <c:axId val="130935808"/>
      </c:barChart>
      <c:catAx>
        <c:axId val="130933888"/>
        <c:scaling>
          <c:orientation val="minMax"/>
        </c:scaling>
        <c:axPos val="b"/>
        <c:majorTickMark val="none"/>
        <c:tickLblPos val="nextTo"/>
        <c:crossAx val="130935808"/>
        <c:crosses val="autoZero"/>
        <c:auto val="1"/>
        <c:lblAlgn val="ctr"/>
        <c:lblOffset val="100"/>
      </c:catAx>
      <c:valAx>
        <c:axId val="130935808"/>
        <c:scaling>
          <c:orientation val="minMax"/>
        </c:scaling>
        <c:axPos val="l"/>
        <c:majorGridlines/>
        <c:title>
          <c:tx>
            <c:rich>
              <a:bodyPr rot="0" vert="wordArtVert"/>
              <a:lstStyle/>
              <a:p>
                <a:pPr>
                  <a:defRPr/>
                </a:pPr>
                <a:r>
                  <a:rPr lang="nl-NL"/>
                  <a:t>%</a:t>
                </a:r>
              </a:p>
            </c:rich>
          </c:tx>
          <c:layout/>
        </c:title>
        <c:numFmt formatCode="General" sourceLinked="1"/>
        <c:majorTickMark val="none"/>
        <c:tickLblPos val="nextTo"/>
        <c:crossAx val="130933888"/>
        <c:crosses val="autoZero"/>
        <c:crossBetween val="between"/>
      </c:valAx>
    </c:plotArea>
    <c:legend>
      <c:legendPos val="r"/>
      <c:layout/>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nl-NL"/>
  <c:chart>
    <c:title>
      <c:tx>
        <c:rich>
          <a:bodyPr/>
          <a:lstStyle/>
          <a:p>
            <a:pPr>
              <a:defRPr/>
            </a:pPr>
            <a:r>
              <a:rPr lang="nl-NL"/>
              <a:t>Barries of PA</a:t>
            </a:r>
          </a:p>
        </c:rich>
      </c:tx>
      <c:layout/>
    </c:title>
    <c:plotArea>
      <c:layout/>
      <c:barChart>
        <c:barDir val="col"/>
        <c:grouping val="clustered"/>
        <c:ser>
          <c:idx val="0"/>
          <c:order val="0"/>
          <c:tx>
            <c:v>Boys with DMD</c:v>
          </c:tx>
          <c:cat>
            <c:strRef>
              <c:f>(Barriers!$A$2,Barriers!$A$6,Barriers!$A$10,Barriers!$A$14,Barriers!$A$18,Barriers!$A$22,Barriers!$A$26)</c:f>
              <c:strCache>
                <c:ptCount val="7"/>
                <c:pt idx="0">
                  <c:v>Lack of time</c:v>
                </c:pt>
                <c:pt idx="1">
                  <c:v>No interests in sport or PA</c:v>
                </c:pt>
                <c:pt idx="2">
                  <c:v>Insufficient health</c:v>
                </c:pt>
                <c:pt idx="3">
                  <c:v>Personal problems</c:v>
                </c:pt>
                <c:pt idx="4">
                  <c:v>Too expensive</c:v>
                </c:pt>
                <c:pt idx="5">
                  <c:v>Lack of sport facilities</c:v>
                </c:pt>
                <c:pt idx="6">
                  <c:v>Large distance to facilities</c:v>
                </c:pt>
              </c:strCache>
            </c:strRef>
          </c:cat>
          <c:val>
            <c:numRef>
              <c:f>(Barriers!$B$5,Barriers!$B$9,Barriers!$B$13,Barriers!$B$17,Barriers!$B$21,Barriers!$B$25,Barriers!$B$29)</c:f>
              <c:numCache>
                <c:formatCode>General</c:formatCode>
                <c:ptCount val="7"/>
                <c:pt idx="0">
                  <c:v>5.3</c:v>
                </c:pt>
                <c:pt idx="1">
                  <c:v>13.5</c:v>
                </c:pt>
                <c:pt idx="2">
                  <c:v>22.1</c:v>
                </c:pt>
                <c:pt idx="3">
                  <c:v>2.6</c:v>
                </c:pt>
                <c:pt idx="4">
                  <c:v>4.0999999999999996</c:v>
                </c:pt>
                <c:pt idx="5">
                  <c:v>29.9</c:v>
                </c:pt>
                <c:pt idx="6">
                  <c:v>16.399999999999999</c:v>
                </c:pt>
              </c:numCache>
            </c:numRef>
          </c:val>
        </c:ser>
        <c:ser>
          <c:idx val="1"/>
          <c:order val="1"/>
          <c:tx>
            <c:v>Healthy boys</c:v>
          </c:tx>
          <c:cat>
            <c:strRef>
              <c:f>(Barriers!$A$2,Barriers!$A$6,Barriers!$A$10,Barriers!$A$14,Barriers!$A$18,Barriers!$A$22,Barriers!$A$26)</c:f>
              <c:strCache>
                <c:ptCount val="7"/>
                <c:pt idx="0">
                  <c:v>Lack of time</c:v>
                </c:pt>
                <c:pt idx="1">
                  <c:v>No interests in sport or PA</c:v>
                </c:pt>
                <c:pt idx="2">
                  <c:v>Insufficient health</c:v>
                </c:pt>
                <c:pt idx="3">
                  <c:v>Personal problems</c:v>
                </c:pt>
                <c:pt idx="4">
                  <c:v>Too expensive</c:v>
                </c:pt>
                <c:pt idx="5">
                  <c:v>Lack of sport facilities</c:v>
                </c:pt>
                <c:pt idx="6">
                  <c:v>Large distance to facilities</c:v>
                </c:pt>
              </c:strCache>
            </c:strRef>
          </c:cat>
          <c:val>
            <c:numRef>
              <c:f>(Barriers!$G$5,Barriers!$G$9,Barriers!$G$13,Barriers!$G$17,Barriers!$G$21,Barriers!$G$25,Barriers!$G$29)</c:f>
              <c:numCache>
                <c:formatCode>General</c:formatCode>
                <c:ptCount val="7"/>
                <c:pt idx="0">
                  <c:v>28.5</c:v>
                </c:pt>
                <c:pt idx="1">
                  <c:v>13.4</c:v>
                </c:pt>
                <c:pt idx="2">
                  <c:v>5.8</c:v>
                </c:pt>
                <c:pt idx="3">
                  <c:v>4.2</c:v>
                </c:pt>
                <c:pt idx="4">
                  <c:v>5.0999999999999996</c:v>
                </c:pt>
                <c:pt idx="5">
                  <c:v>4.7</c:v>
                </c:pt>
                <c:pt idx="6">
                  <c:v>3.3</c:v>
                </c:pt>
              </c:numCache>
            </c:numRef>
          </c:val>
        </c:ser>
        <c:axId val="169407232"/>
        <c:axId val="169677952"/>
      </c:barChart>
      <c:catAx>
        <c:axId val="169407232"/>
        <c:scaling>
          <c:orientation val="minMax"/>
        </c:scaling>
        <c:axPos val="b"/>
        <c:majorTickMark val="none"/>
        <c:tickLblPos val="nextTo"/>
        <c:crossAx val="169677952"/>
        <c:crosses val="autoZero"/>
        <c:auto val="1"/>
        <c:lblAlgn val="ctr"/>
        <c:lblOffset val="100"/>
      </c:catAx>
      <c:valAx>
        <c:axId val="169677952"/>
        <c:scaling>
          <c:orientation val="minMax"/>
        </c:scaling>
        <c:axPos val="l"/>
        <c:majorGridlines/>
        <c:title>
          <c:tx>
            <c:rich>
              <a:bodyPr rot="0" vert="wordArtVert"/>
              <a:lstStyle/>
              <a:p>
                <a:pPr>
                  <a:defRPr/>
                </a:pPr>
                <a:r>
                  <a:rPr lang="nl-NL"/>
                  <a:t>%</a:t>
                </a:r>
              </a:p>
            </c:rich>
          </c:tx>
          <c:layout/>
        </c:title>
        <c:numFmt formatCode="General" sourceLinked="1"/>
        <c:majorTickMark val="none"/>
        <c:tickLblPos val="nextTo"/>
        <c:crossAx val="169407232"/>
        <c:crosses val="autoZero"/>
        <c:crossBetween val="between"/>
      </c:valAx>
    </c:plotArea>
    <c:legend>
      <c:legendPos val="r"/>
      <c:layout/>
    </c:legend>
    <c:plotVisOnly val="1"/>
  </c:chart>
  <c:externalData r:id="rId1"/>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smtClean="0"/>
              <a:t>Klik om de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smtClean="0"/>
              <a:t>Klik om de modelstijlen te bewerken</a:t>
            </a:r>
          </a:p>
        </p:txBody>
      </p:sp>
      <p:pic>
        <p:nvPicPr>
          <p:cNvPr id="17" name="Afbeelding 1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xmlns="" val="1922479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fsluitende dia">
    <p:spTree>
      <p:nvGrpSpPr>
        <p:cNvPr id="1" name=""/>
        <p:cNvGrpSpPr/>
        <p:nvPr/>
      </p:nvGrpSpPr>
      <p:grpSpPr>
        <a:xfrm>
          <a:off x="0" y="0"/>
          <a:ext cx="0" cy="0"/>
          <a:chOff x="0" y="0"/>
          <a:chExt cx="0" cy="0"/>
        </a:xfrm>
      </p:grpSpPr>
      <p:sp>
        <p:nvSpPr>
          <p:cNvPr id="7" name="Rechthoek 6"/>
          <p:cNvSpPr/>
          <p:nvPr userDrawn="1"/>
        </p:nvSpPr>
        <p:spPr>
          <a:xfrm>
            <a:off x="359480" y="6183340"/>
            <a:ext cx="8263020" cy="4993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650000" y="5940000"/>
            <a:ext cx="648000" cy="929244"/>
          </a:xfrm>
          <a:prstGeom prst="rect">
            <a:avLst/>
          </a:prstGeom>
        </p:spPr>
      </p:pic>
      <p:sp>
        <p:nvSpPr>
          <p:cNvPr id="3" name="Titel 2"/>
          <p:cNvSpPr>
            <a:spLocks noGrp="1"/>
          </p:cNvSpPr>
          <p:nvPr>
            <p:ph type="title"/>
          </p:nvPr>
        </p:nvSpPr>
        <p:spPr/>
        <p:txBody>
          <a:bodyPr/>
          <a:lstStyle/>
          <a:p>
            <a:r>
              <a:rPr lang="nl-NL" smtClean="0"/>
              <a:t>Klik om de stijl te bewerken</a:t>
            </a:r>
            <a:endParaRPr lang="nl-NL" dirty="0"/>
          </a:p>
        </p:txBody>
      </p:sp>
    </p:spTree>
    <p:extLst>
      <p:ext uri="{BB962C8B-B14F-4D97-AF65-F5344CB8AC3E}">
        <p14:creationId xmlns:p14="http://schemas.microsoft.com/office/powerpoint/2010/main" xmlns="" val="224155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 2">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tx2"/>
                </a:solidFill>
              </a:defRPr>
            </a:lvl1pPr>
          </a:lstStyle>
          <a:p>
            <a:r>
              <a:rPr lang="nl-NL" smtClean="0"/>
              <a:t>Klik om de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tx2"/>
                </a:solidFill>
              </a:defRPr>
            </a:lvl1pPr>
          </a:lstStyle>
          <a:p>
            <a:pPr lvl="0"/>
            <a:r>
              <a:rPr lang="nl-NL" smtClean="0"/>
              <a:t>Klik om de modelstijlen te bewerken</a:t>
            </a:r>
          </a:p>
        </p:txBody>
      </p:sp>
      <p:pic>
        <p:nvPicPr>
          <p:cNvPr id="17" name="Afbeelding 1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868000" y="6264000"/>
            <a:ext cx="2426807" cy="302400"/>
          </a:xfrm>
          <a:prstGeom prst="rect">
            <a:avLst/>
          </a:prstGeom>
        </p:spPr>
      </p:pic>
      <p:sp>
        <p:nvSpPr>
          <p:cNvPr id="9" name="Rechthoek 8"/>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xmlns="" val="845441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datum 3"/>
          <p:cNvSpPr>
            <a:spLocks noGrp="1"/>
          </p:cNvSpPr>
          <p:nvPr>
            <p:ph type="dt" sz="half" idx="10"/>
          </p:nvPr>
        </p:nvSpPr>
        <p:spPr/>
        <p:txBody>
          <a:bodyPr/>
          <a:lstStyle/>
          <a:p>
            <a:r>
              <a:rPr lang="nl-NL" smtClean="0"/>
              <a:t>&lt;datum&gt;</a:t>
            </a:r>
            <a:endParaRPr lang="nl-NL"/>
          </a:p>
        </p:txBody>
      </p:sp>
      <p:sp>
        <p:nvSpPr>
          <p:cNvPr id="5" name="Tijdelijke aanduiding voor voettekst 4"/>
          <p:cNvSpPr>
            <a:spLocks noGrp="1"/>
          </p:cNvSpPr>
          <p:nvPr>
            <p:ph type="ftr" sz="quarter" idx="11"/>
          </p:nvPr>
        </p:nvSpPr>
        <p:spPr/>
        <p:txBody>
          <a:bodyPr/>
          <a:lstStyle/>
          <a:p>
            <a:r>
              <a:rPr lang="nl-NL" smtClean="0"/>
              <a:t>&lt;Titel van de presentatie&gt;</a:t>
            </a:r>
            <a:endParaRPr lang="nl-NL"/>
          </a:p>
        </p:txBody>
      </p:sp>
      <p:sp>
        <p:nvSpPr>
          <p:cNvPr id="7"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xmlns="" val="2781968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oofdstuk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dirty="0"/>
          </a:p>
        </p:txBody>
      </p:sp>
      <p:sp>
        <p:nvSpPr>
          <p:cNvPr id="3" name="Tijdelijke aanduiding voor datum 2"/>
          <p:cNvSpPr>
            <a:spLocks noGrp="1"/>
          </p:cNvSpPr>
          <p:nvPr>
            <p:ph type="dt" sz="half" idx="10"/>
          </p:nvPr>
        </p:nvSpPr>
        <p:spPr/>
        <p:txBody>
          <a:bodyPr/>
          <a:lstStyle/>
          <a:p>
            <a:r>
              <a:rPr lang="nl-NL" smtClean="0"/>
              <a:t>&lt;datum&gt;</a:t>
            </a:r>
            <a:endParaRPr lang="nl-NL" dirty="0"/>
          </a:p>
        </p:txBody>
      </p:sp>
      <p:sp>
        <p:nvSpPr>
          <p:cNvPr id="4" name="Tijdelijke aanduiding voor voettekst 3"/>
          <p:cNvSpPr>
            <a:spLocks noGrp="1"/>
          </p:cNvSpPr>
          <p:nvPr>
            <p:ph type="ftr" sz="quarter" idx="11"/>
          </p:nvPr>
        </p:nvSpPr>
        <p:spPr/>
        <p:txBody>
          <a:bodyPr/>
          <a:lstStyle/>
          <a:p>
            <a:r>
              <a:rPr lang="nl-NL" smtClean="0"/>
              <a:t>&lt;Titel van de presentatie&gt;</a:t>
            </a:r>
            <a:endParaRPr lang="nl-NL" dirty="0"/>
          </a:p>
        </p:txBody>
      </p:sp>
      <p:sp>
        <p:nvSpPr>
          <p:cNvPr id="5" name="Tijdelijke aanduiding voor dianummer 4"/>
          <p:cNvSpPr>
            <a:spLocks noGrp="1"/>
          </p:cNvSpPr>
          <p:nvPr>
            <p:ph type="sldNum" sz="quarter" idx="12"/>
          </p:nvPr>
        </p:nvSpPr>
        <p:spPr/>
        <p:txBody>
          <a:bodyPr/>
          <a:lstStyle/>
          <a:p>
            <a:r>
              <a:rPr lang="nl-NL" smtClean="0"/>
              <a:t>Pagina </a:t>
            </a:r>
            <a:fld id="{7FC9B413-936F-403B-BC98-20250EBFF374}" type="slidenum">
              <a:rPr lang="nl-NL" smtClean="0"/>
              <a:pPr/>
              <a:t>‹nr.›</a:t>
            </a:fld>
            <a:endParaRPr lang="nl-NL" dirty="0"/>
          </a:p>
        </p:txBody>
      </p:sp>
      <p:sp>
        <p:nvSpPr>
          <p:cNvPr id="6" name="Ondertitel 2"/>
          <p:cNvSpPr>
            <a:spLocks noGrp="1"/>
          </p:cNvSpPr>
          <p:nvPr>
            <p:ph type="subTitle" idx="1"/>
          </p:nvPr>
        </p:nvSpPr>
        <p:spPr>
          <a:xfrm>
            <a:off x="522000" y="1650209"/>
            <a:ext cx="8100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dirty="0"/>
          </a:p>
        </p:txBody>
      </p:sp>
    </p:spTree>
    <p:extLst>
      <p:ext uri="{BB962C8B-B14F-4D97-AF65-F5344CB8AC3E}">
        <p14:creationId xmlns:p14="http://schemas.microsoft.com/office/powerpoint/2010/main" xmlns="" val="808550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dia met grafiek">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smtClean="0"/>
              <a:t>Klik om de stijl te bewerken</a:t>
            </a:r>
            <a:endParaRPr lang="nl-NL" dirty="0"/>
          </a:p>
        </p:txBody>
      </p:sp>
      <p:sp>
        <p:nvSpPr>
          <p:cNvPr id="5" name="Tijdelijke aanduiding voor datum 4"/>
          <p:cNvSpPr>
            <a:spLocks noGrp="1"/>
          </p:cNvSpPr>
          <p:nvPr>
            <p:ph type="dt" sz="half" idx="10"/>
          </p:nvPr>
        </p:nvSpPr>
        <p:spPr/>
        <p:txBody>
          <a:bodyPr/>
          <a:lstStyle/>
          <a:p>
            <a:r>
              <a:rPr lang="nl-NL" smtClean="0"/>
              <a:t>&lt;datum&gt;</a:t>
            </a:r>
            <a:endParaRPr lang="nl-NL"/>
          </a:p>
        </p:txBody>
      </p:sp>
      <p:sp>
        <p:nvSpPr>
          <p:cNvPr id="6" name="Tijdelijke aanduiding voor voettekst 5"/>
          <p:cNvSpPr>
            <a:spLocks noGrp="1"/>
          </p:cNvSpPr>
          <p:nvPr>
            <p:ph type="ftr" sz="quarter" idx="11"/>
          </p:nvPr>
        </p:nvSpPr>
        <p:spPr/>
        <p:txBody>
          <a:bodyPr/>
          <a:lstStyle/>
          <a:p>
            <a:r>
              <a:rPr lang="nl-NL" smtClean="0"/>
              <a:t>&lt;Titel van de presentatie&gt;</a:t>
            </a:r>
            <a:endParaRPr lang="nl-NL"/>
          </a:p>
        </p:txBody>
      </p:sp>
      <p:sp>
        <p:nvSpPr>
          <p:cNvPr id="9" name="Tijdelijke aanduiding voor grafiek 8"/>
          <p:cNvSpPr>
            <a:spLocks noGrp="1"/>
          </p:cNvSpPr>
          <p:nvPr>
            <p:ph type="chart" sz="quarter" idx="13"/>
          </p:nvPr>
        </p:nvSpPr>
        <p:spPr>
          <a:xfrm>
            <a:off x="4647600" y="1652400"/>
            <a:ext cx="3974900" cy="4125600"/>
          </a:xfrm>
        </p:spPr>
        <p:txBody>
          <a:bodyPr/>
          <a:lstStyle>
            <a:lvl1pPr marL="0" indent="0">
              <a:buNone/>
              <a:defRPr/>
            </a:lvl1pPr>
          </a:lstStyle>
          <a:p>
            <a:r>
              <a:rPr lang="nl-NL" smtClean="0"/>
              <a:t>Klik op het pictogram als u een grafiek wilt toevoegen</a:t>
            </a:r>
            <a:endParaRPr lang="nl-NL" dirty="0"/>
          </a:p>
        </p:txBody>
      </p:sp>
      <p:sp>
        <p:nvSpPr>
          <p:cNvPr id="11" name="Tijdelijke aanduiding voor tekst 10"/>
          <p:cNvSpPr>
            <a:spLocks noGrp="1"/>
          </p:cNvSpPr>
          <p:nvPr>
            <p:ph type="body" sz="quarter" idx="14"/>
          </p:nvPr>
        </p:nvSpPr>
        <p:spPr>
          <a:xfrm>
            <a:off x="522288" y="1652001"/>
            <a:ext cx="4039200" cy="412491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15"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xmlns="" val="310145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dia met beeld">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smtClean="0"/>
              <a:t>Klik om de stijl te bewerken</a:t>
            </a:r>
            <a:endParaRPr lang="nl-NL" dirty="0"/>
          </a:p>
        </p:txBody>
      </p:sp>
      <p:sp>
        <p:nvSpPr>
          <p:cNvPr id="5" name="Tijdelijke aanduiding voor datum 4"/>
          <p:cNvSpPr>
            <a:spLocks noGrp="1"/>
          </p:cNvSpPr>
          <p:nvPr>
            <p:ph type="dt" sz="half" idx="10"/>
          </p:nvPr>
        </p:nvSpPr>
        <p:spPr/>
        <p:txBody>
          <a:bodyPr/>
          <a:lstStyle/>
          <a:p>
            <a:r>
              <a:rPr lang="nl-NL" smtClean="0"/>
              <a:t>&lt;datum&gt;</a:t>
            </a:r>
            <a:endParaRPr lang="nl-NL"/>
          </a:p>
        </p:txBody>
      </p:sp>
      <p:sp>
        <p:nvSpPr>
          <p:cNvPr id="6" name="Tijdelijke aanduiding voor voettekst 5"/>
          <p:cNvSpPr>
            <a:spLocks noGrp="1"/>
          </p:cNvSpPr>
          <p:nvPr>
            <p:ph type="ftr" sz="quarter" idx="11"/>
          </p:nvPr>
        </p:nvSpPr>
        <p:spPr/>
        <p:txBody>
          <a:bodyPr/>
          <a:lstStyle/>
          <a:p>
            <a:r>
              <a:rPr lang="nl-NL" smtClean="0"/>
              <a:t>&lt;Titel van de presentatie&gt;</a:t>
            </a:r>
            <a:endParaRPr lang="nl-NL"/>
          </a:p>
        </p:txBody>
      </p:sp>
      <p:sp>
        <p:nvSpPr>
          <p:cNvPr id="11" name="Tijdelijke aanduiding voor tekst 10"/>
          <p:cNvSpPr>
            <a:spLocks noGrp="1"/>
          </p:cNvSpPr>
          <p:nvPr>
            <p:ph type="body" sz="quarter" idx="14"/>
          </p:nvPr>
        </p:nvSpPr>
        <p:spPr>
          <a:xfrm>
            <a:off x="522288" y="1652400"/>
            <a:ext cx="4039200" cy="41256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afbeelding 3"/>
          <p:cNvSpPr>
            <a:spLocks noGrp="1"/>
          </p:cNvSpPr>
          <p:nvPr>
            <p:ph type="pic" sz="quarter" idx="15"/>
          </p:nvPr>
        </p:nvSpPr>
        <p:spPr>
          <a:xfrm>
            <a:off x="4647600" y="1652400"/>
            <a:ext cx="3974900" cy="4125600"/>
          </a:xfrm>
        </p:spPr>
        <p:txBody>
          <a:bodyPr/>
          <a:lstStyle>
            <a:lvl1pPr marL="0" indent="0">
              <a:buNone/>
              <a:defRPr/>
            </a:lvl1pPr>
          </a:lstStyle>
          <a:p>
            <a:r>
              <a:rPr lang="nl-NL" smtClean="0"/>
              <a:t>Klik op het pictogram als u een afbeelding wilt toevoegen</a:t>
            </a:r>
            <a:endParaRPr lang="nl-NL" dirty="0"/>
          </a:p>
        </p:txBody>
      </p:sp>
      <p:sp>
        <p:nvSpPr>
          <p:cNvPr id="10"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xmlns="" val="14572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eelddia met titel">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smtClean="0"/>
              <a:t>Klik om de stijl te bewerken</a:t>
            </a:r>
            <a:endParaRPr lang="nl-NL" dirty="0"/>
          </a:p>
        </p:txBody>
      </p:sp>
      <p:sp>
        <p:nvSpPr>
          <p:cNvPr id="5" name="Tijdelijke aanduiding voor datum 4"/>
          <p:cNvSpPr>
            <a:spLocks noGrp="1"/>
          </p:cNvSpPr>
          <p:nvPr>
            <p:ph type="dt" sz="half" idx="10"/>
          </p:nvPr>
        </p:nvSpPr>
        <p:spPr/>
        <p:txBody>
          <a:bodyPr/>
          <a:lstStyle/>
          <a:p>
            <a:r>
              <a:rPr lang="nl-NL" smtClean="0"/>
              <a:t>&lt;datum&gt;</a:t>
            </a:r>
            <a:endParaRPr lang="nl-NL"/>
          </a:p>
        </p:txBody>
      </p:sp>
      <p:sp>
        <p:nvSpPr>
          <p:cNvPr id="6" name="Tijdelijke aanduiding voor voettekst 5"/>
          <p:cNvSpPr>
            <a:spLocks noGrp="1"/>
          </p:cNvSpPr>
          <p:nvPr>
            <p:ph type="ftr" sz="quarter" idx="11"/>
          </p:nvPr>
        </p:nvSpPr>
        <p:spPr/>
        <p:txBody>
          <a:bodyPr/>
          <a:lstStyle/>
          <a:p>
            <a:r>
              <a:rPr lang="nl-NL" smtClean="0"/>
              <a:t>&lt;Titel van de presentatie&gt;</a:t>
            </a:r>
            <a:endParaRPr lang="nl-NL"/>
          </a:p>
        </p:txBody>
      </p:sp>
      <p:sp>
        <p:nvSpPr>
          <p:cNvPr id="4" name="Tijdelijke aanduiding voor afbeelding 3"/>
          <p:cNvSpPr>
            <a:spLocks noGrp="1"/>
          </p:cNvSpPr>
          <p:nvPr>
            <p:ph type="pic" sz="quarter" idx="15"/>
          </p:nvPr>
        </p:nvSpPr>
        <p:spPr>
          <a:xfrm>
            <a:off x="521500" y="1652400"/>
            <a:ext cx="8101000" cy="4125600"/>
          </a:xfrm>
        </p:spPr>
        <p:txBody>
          <a:bodyPr/>
          <a:lstStyle>
            <a:lvl1pPr marL="0" indent="0">
              <a:buNone/>
              <a:defRPr/>
            </a:lvl1pPr>
          </a:lstStyle>
          <a:p>
            <a:r>
              <a:rPr lang="nl-NL" smtClean="0"/>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xmlns="" val="347330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eelddia zonder titel">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r>
              <a:rPr lang="nl-NL" smtClean="0"/>
              <a:t>&lt;datum&gt;</a:t>
            </a:r>
            <a:endParaRPr lang="nl-NL"/>
          </a:p>
        </p:txBody>
      </p:sp>
      <p:sp>
        <p:nvSpPr>
          <p:cNvPr id="6" name="Tijdelijke aanduiding voor voettekst 5"/>
          <p:cNvSpPr>
            <a:spLocks noGrp="1"/>
          </p:cNvSpPr>
          <p:nvPr>
            <p:ph type="ftr" sz="quarter" idx="11"/>
          </p:nvPr>
        </p:nvSpPr>
        <p:spPr/>
        <p:txBody>
          <a:bodyPr/>
          <a:lstStyle/>
          <a:p>
            <a:r>
              <a:rPr lang="nl-NL" smtClean="0"/>
              <a:t>&lt;Titel van de presentatie&gt;</a:t>
            </a:r>
            <a:endParaRPr lang="nl-NL"/>
          </a:p>
        </p:txBody>
      </p:sp>
      <p:sp>
        <p:nvSpPr>
          <p:cNvPr id="4" name="Tijdelijke aanduiding voor afbeelding 3"/>
          <p:cNvSpPr>
            <a:spLocks noGrp="1"/>
          </p:cNvSpPr>
          <p:nvPr>
            <p:ph type="pic" sz="quarter" idx="15"/>
          </p:nvPr>
        </p:nvSpPr>
        <p:spPr>
          <a:xfrm>
            <a:off x="521500" y="592931"/>
            <a:ext cx="8101000" cy="5185069"/>
          </a:xfrm>
          <a:solidFill>
            <a:schemeClr val="bg1"/>
          </a:solidFill>
        </p:spPr>
        <p:txBody>
          <a:bodyPr/>
          <a:lstStyle>
            <a:lvl1pPr marL="0" indent="0">
              <a:buNone/>
              <a:defRPr/>
            </a:lvl1pPr>
          </a:lstStyle>
          <a:p>
            <a:r>
              <a:rPr lang="nl-NL" smtClean="0"/>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xmlns="" val="3695853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eeld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5"/>
          </p:nvPr>
        </p:nvSpPr>
        <p:spPr>
          <a:xfrm>
            <a:off x="0" y="0"/>
            <a:ext cx="9144000" cy="6857999"/>
          </a:xfrm>
          <a:solidFill>
            <a:schemeClr val="bg1"/>
          </a:solidFill>
        </p:spPr>
        <p:txBody>
          <a:bodyPr/>
          <a:lstStyle>
            <a:lvl1pPr marL="0" indent="0">
              <a:buNone/>
              <a:defRPr/>
            </a:lvl1pPr>
          </a:lstStyle>
          <a:p>
            <a:r>
              <a:rPr lang="nl-NL" smtClean="0"/>
              <a:t>Klik op het pictogram als u een afbeelding wilt toevoegen</a:t>
            </a:r>
            <a:endParaRPr lang="nl-NL" dirty="0"/>
          </a:p>
        </p:txBody>
      </p:sp>
      <p:grpSp>
        <p:nvGrpSpPr>
          <p:cNvPr id="25" name="Groep 24"/>
          <p:cNvGrpSpPr/>
          <p:nvPr userDrawn="1"/>
        </p:nvGrpSpPr>
        <p:grpSpPr>
          <a:xfrm>
            <a:off x="5867400" y="6264275"/>
            <a:ext cx="2427288" cy="301626"/>
            <a:chOff x="5867400" y="6264275"/>
            <a:chExt cx="2427288" cy="301626"/>
          </a:xfrm>
        </p:grpSpPr>
        <p:sp>
          <p:nvSpPr>
            <p:cNvPr id="15" name="Freeform 10"/>
            <p:cNvSpPr>
              <a:spLocks noEditPoints="1"/>
            </p:cNvSpPr>
            <p:nvPr userDrawn="1"/>
          </p:nvSpPr>
          <p:spPr bwMode="auto">
            <a:xfrm>
              <a:off x="5867400" y="6264275"/>
              <a:ext cx="258763" cy="295275"/>
            </a:xfrm>
            <a:custGeom>
              <a:avLst/>
              <a:gdLst>
                <a:gd name="T0" fmla="*/ 389 w 407"/>
                <a:gd name="T1" fmla="*/ 424 h 463"/>
                <a:gd name="T2" fmla="*/ 352 w 407"/>
                <a:gd name="T3" fmla="*/ 397 h 463"/>
                <a:gd name="T4" fmla="*/ 248 w 407"/>
                <a:gd name="T5" fmla="*/ 229 h 463"/>
                <a:gd name="T6" fmla="*/ 346 w 407"/>
                <a:gd name="T7" fmla="*/ 108 h 463"/>
                <a:gd name="T8" fmla="*/ 185 w 407"/>
                <a:gd name="T9" fmla="*/ 0 h 463"/>
                <a:gd name="T10" fmla="*/ 8 w 407"/>
                <a:gd name="T11" fmla="*/ 0 h 463"/>
                <a:gd name="T12" fmla="*/ 0 w 407"/>
                <a:gd name="T13" fmla="*/ 11 h 463"/>
                <a:gd name="T14" fmla="*/ 0 w 407"/>
                <a:gd name="T15" fmla="*/ 24 h 463"/>
                <a:gd name="T16" fmla="*/ 17 w 407"/>
                <a:gd name="T17" fmla="*/ 39 h 463"/>
                <a:gd name="T18" fmla="*/ 46 w 407"/>
                <a:gd name="T19" fmla="*/ 47 h 463"/>
                <a:gd name="T20" fmla="*/ 46 w 407"/>
                <a:gd name="T21" fmla="*/ 417 h 463"/>
                <a:gd name="T22" fmla="*/ 17 w 407"/>
                <a:gd name="T23" fmla="*/ 424 h 463"/>
                <a:gd name="T24" fmla="*/ 0 w 407"/>
                <a:gd name="T25" fmla="*/ 440 h 463"/>
                <a:gd name="T26" fmla="*/ 0 w 407"/>
                <a:gd name="T27" fmla="*/ 453 h 463"/>
                <a:gd name="T28" fmla="*/ 8 w 407"/>
                <a:gd name="T29" fmla="*/ 463 h 463"/>
                <a:gd name="T30" fmla="*/ 167 w 407"/>
                <a:gd name="T31" fmla="*/ 463 h 463"/>
                <a:gd name="T32" fmla="*/ 176 w 407"/>
                <a:gd name="T33" fmla="*/ 453 h 463"/>
                <a:gd name="T34" fmla="*/ 176 w 407"/>
                <a:gd name="T35" fmla="*/ 440 h 463"/>
                <a:gd name="T36" fmla="*/ 158 w 407"/>
                <a:gd name="T37" fmla="*/ 424 h 463"/>
                <a:gd name="T38" fmla="*/ 129 w 407"/>
                <a:gd name="T39" fmla="*/ 417 h 463"/>
                <a:gd name="T40" fmla="*/ 129 w 407"/>
                <a:gd name="T41" fmla="*/ 242 h 463"/>
                <a:gd name="T42" fmla="*/ 171 w 407"/>
                <a:gd name="T43" fmla="*/ 242 h 463"/>
                <a:gd name="T44" fmla="*/ 287 w 407"/>
                <a:gd name="T45" fmla="*/ 452 h 463"/>
                <a:gd name="T46" fmla="*/ 309 w 407"/>
                <a:gd name="T47" fmla="*/ 463 h 463"/>
                <a:gd name="T48" fmla="*/ 398 w 407"/>
                <a:gd name="T49" fmla="*/ 463 h 463"/>
                <a:gd name="T50" fmla="*/ 407 w 407"/>
                <a:gd name="T51" fmla="*/ 453 h 463"/>
                <a:gd name="T52" fmla="*/ 407 w 407"/>
                <a:gd name="T53" fmla="*/ 440 h 463"/>
                <a:gd name="T54" fmla="*/ 389 w 407"/>
                <a:gd name="T55" fmla="*/ 424 h 463"/>
                <a:gd name="T56" fmla="*/ 145 w 407"/>
                <a:gd name="T57" fmla="*/ 203 h 463"/>
                <a:gd name="T58" fmla="*/ 130 w 407"/>
                <a:gd name="T59" fmla="*/ 203 h 463"/>
                <a:gd name="T60" fmla="*/ 130 w 407"/>
                <a:gd name="T61" fmla="*/ 43 h 463"/>
                <a:gd name="T62" fmla="*/ 162 w 407"/>
                <a:gd name="T63" fmla="*/ 43 h 463"/>
                <a:gd name="T64" fmla="*/ 257 w 407"/>
                <a:gd name="T65" fmla="*/ 121 h 463"/>
                <a:gd name="T66" fmla="*/ 145 w 407"/>
                <a:gd name="T67" fmla="*/ 20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7" h="463">
                  <a:moveTo>
                    <a:pt x="389" y="424"/>
                  </a:moveTo>
                  <a:cubicBezTo>
                    <a:pt x="371" y="420"/>
                    <a:pt x="367" y="417"/>
                    <a:pt x="352" y="397"/>
                  </a:cubicBezTo>
                  <a:cubicBezTo>
                    <a:pt x="330" y="367"/>
                    <a:pt x="278" y="292"/>
                    <a:pt x="248" y="229"/>
                  </a:cubicBezTo>
                  <a:cubicBezTo>
                    <a:pt x="304" y="209"/>
                    <a:pt x="346" y="170"/>
                    <a:pt x="346" y="108"/>
                  </a:cubicBezTo>
                  <a:cubicBezTo>
                    <a:pt x="346" y="20"/>
                    <a:pt x="261" y="0"/>
                    <a:pt x="185" y="0"/>
                  </a:cubicBezTo>
                  <a:cubicBezTo>
                    <a:pt x="8" y="0"/>
                    <a:pt x="8" y="0"/>
                    <a:pt x="8" y="0"/>
                  </a:cubicBezTo>
                  <a:cubicBezTo>
                    <a:pt x="1" y="0"/>
                    <a:pt x="0" y="4"/>
                    <a:pt x="0" y="11"/>
                  </a:cubicBezTo>
                  <a:cubicBezTo>
                    <a:pt x="0" y="24"/>
                    <a:pt x="0" y="24"/>
                    <a:pt x="0" y="24"/>
                  </a:cubicBezTo>
                  <a:cubicBezTo>
                    <a:pt x="0" y="35"/>
                    <a:pt x="4" y="35"/>
                    <a:pt x="17" y="39"/>
                  </a:cubicBezTo>
                  <a:cubicBezTo>
                    <a:pt x="46" y="47"/>
                    <a:pt x="46" y="47"/>
                    <a:pt x="46" y="47"/>
                  </a:cubicBezTo>
                  <a:cubicBezTo>
                    <a:pt x="46" y="417"/>
                    <a:pt x="46" y="417"/>
                    <a:pt x="46" y="417"/>
                  </a:cubicBezTo>
                  <a:cubicBezTo>
                    <a:pt x="17" y="424"/>
                    <a:pt x="17" y="424"/>
                    <a:pt x="17" y="424"/>
                  </a:cubicBezTo>
                  <a:cubicBezTo>
                    <a:pt x="4" y="428"/>
                    <a:pt x="0" y="429"/>
                    <a:pt x="0" y="440"/>
                  </a:cubicBezTo>
                  <a:cubicBezTo>
                    <a:pt x="0" y="453"/>
                    <a:pt x="0" y="453"/>
                    <a:pt x="0" y="453"/>
                  </a:cubicBezTo>
                  <a:cubicBezTo>
                    <a:pt x="0" y="459"/>
                    <a:pt x="1" y="463"/>
                    <a:pt x="8" y="463"/>
                  </a:cubicBezTo>
                  <a:cubicBezTo>
                    <a:pt x="167" y="463"/>
                    <a:pt x="167" y="463"/>
                    <a:pt x="167" y="463"/>
                  </a:cubicBezTo>
                  <a:cubicBezTo>
                    <a:pt x="175" y="463"/>
                    <a:pt x="176" y="459"/>
                    <a:pt x="176" y="453"/>
                  </a:cubicBezTo>
                  <a:cubicBezTo>
                    <a:pt x="176" y="440"/>
                    <a:pt x="176" y="440"/>
                    <a:pt x="176" y="440"/>
                  </a:cubicBezTo>
                  <a:cubicBezTo>
                    <a:pt x="176" y="429"/>
                    <a:pt x="172" y="428"/>
                    <a:pt x="158" y="424"/>
                  </a:cubicBezTo>
                  <a:cubicBezTo>
                    <a:pt x="129" y="417"/>
                    <a:pt x="129" y="417"/>
                    <a:pt x="129" y="417"/>
                  </a:cubicBezTo>
                  <a:cubicBezTo>
                    <a:pt x="129" y="242"/>
                    <a:pt x="129" y="242"/>
                    <a:pt x="129" y="242"/>
                  </a:cubicBezTo>
                  <a:cubicBezTo>
                    <a:pt x="171" y="242"/>
                    <a:pt x="171" y="242"/>
                    <a:pt x="171" y="242"/>
                  </a:cubicBezTo>
                  <a:cubicBezTo>
                    <a:pt x="201" y="311"/>
                    <a:pt x="266" y="424"/>
                    <a:pt x="287" y="452"/>
                  </a:cubicBezTo>
                  <a:cubicBezTo>
                    <a:pt x="295" y="463"/>
                    <a:pt x="298" y="463"/>
                    <a:pt x="309" y="463"/>
                  </a:cubicBezTo>
                  <a:cubicBezTo>
                    <a:pt x="398" y="463"/>
                    <a:pt x="398" y="463"/>
                    <a:pt x="398" y="463"/>
                  </a:cubicBezTo>
                  <a:cubicBezTo>
                    <a:pt x="406" y="463"/>
                    <a:pt x="407" y="459"/>
                    <a:pt x="407" y="453"/>
                  </a:cubicBezTo>
                  <a:cubicBezTo>
                    <a:pt x="407" y="440"/>
                    <a:pt x="407" y="440"/>
                    <a:pt x="407" y="440"/>
                  </a:cubicBezTo>
                  <a:cubicBezTo>
                    <a:pt x="407" y="427"/>
                    <a:pt x="400" y="428"/>
                    <a:pt x="389" y="424"/>
                  </a:cubicBezTo>
                  <a:close/>
                  <a:moveTo>
                    <a:pt x="145" y="203"/>
                  </a:moveTo>
                  <a:cubicBezTo>
                    <a:pt x="130" y="203"/>
                    <a:pt x="130" y="203"/>
                    <a:pt x="130" y="203"/>
                  </a:cubicBezTo>
                  <a:cubicBezTo>
                    <a:pt x="130" y="43"/>
                    <a:pt x="130" y="43"/>
                    <a:pt x="130" y="43"/>
                  </a:cubicBezTo>
                  <a:cubicBezTo>
                    <a:pt x="162" y="43"/>
                    <a:pt x="162" y="43"/>
                    <a:pt x="162" y="43"/>
                  </a:cubicBezTo>
                  <a:cubicBezTo>
                    <a:pt x="222" y="43"/>
                    <a:pt x="257" y="66"/>
                    <a:pt x="257" y="121"/>
                  </a:cubicBezTo>
                  <a:cubicBezTo>
                    <a:pt x="257" y="189"/>
                    <a:pt x="205" y="203"/>
                    <a:pt x="145" y="20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6" name="Freeform 11"/>
            <p:cNvSpPr>
              <a:spLocks noEditPoints="1"/>
            </p:cNvSpPr>
            <p:nvPr userDrawn="1"/>
          </p:nvSpPr>
          <p:spPr bwMode="auto">
            <a:xfrm>
              <a:off x="6350000" y="6264275"/>
              <a:ext cx="220663" cy="301625"/>
            </a:xfrm>
            <a:custGeom>
              <a:avLst/>
              <a:gdLst>
                <a:gd name="T0" fmla="*/ 331 w 348"/>
                <a:gd name="T1" fmla="*/ 428 h 473"/>
                <a:gd name="T2" fmla="*/ 299 w 348"/>
                <a:gd name="T3" fmla="*/ 418 h 473"/>
                <a:gd name="T4" fmla="*/ 299 w 348"/>
                <a:gd name="T5" fmla="*/ 16 h 473"/>
                <a:gd name="T6" fmla="*/ 284 w 348"/>
                <a:gd name="T7" fmla="*/ 0 h 473"/>
                <a:gd name="T8" fmla="*/ 186 w 348"/>
                <a:gd name="T9" fmla="*/ 0 h 473"/>
                <a:gd name="T10" fmla="*/ 178 w 348"/>
                <a:gd name="T11" fmla="*/ 11 h 473"/>
                <a:gd name="T12" fmla="*/ 178 w 348"/>
                <a:gd name="T13" fmla="*/ 19 h 473"/>
                <a:gd name="T14" fmla="*/ 196 w 348"/>
                <a:gd name="T15" fmla="*/ 36 h 473"/>
                <a:gd name="T16" fmla="*/ 227 w 348"/>
                <a:gd name="T17" fmla="*/ 45 h 473"/>
                <a:gd name="T18" fmla="*/ 227 w 348"/>
                <a:gd name="T19" fmla="*/ 158 h 473"/>
                <a:gd name="T20" fmla="*/ 153 w 348"/>
                <a:gd name="T21" fmla="*/ 133 h 473"/>
                <a:gd name="T22" fmla="*/ 0 w 348"/>
                <a:gd name="T23" fmla="*/ 313 h 473"/>
                <a:gd name="T24" fmla="*/ 123 w 348"/>
                <a:gd name="T25" fmla="*/ 473 h 473"/>
                <a:gd name="T26" fmla="*/ 227 w 348"/>
                <a:gd name="T27" fmla="*/ 420 h 473"/>
                <a:gd name="T28" fmla="*/ 227 w 348"/>
                <a:gd name="T29" fmla="*/ 447 h 473"/>
                <a:gd name="T30" fmla="*/ 242 w 348"/>
                <a:gd name="T31" fmla="*/ 463 h 473"/>
                <a:gd name="T32" fmla="*/ 340 w 348"/>
                <a:gd name="T33" fmla="*/ 463 h 473"/>
                <a:gd name="T34" fmla="*/ 348 w 348"/>
                <a:gd name="T35" fmla="*/ 453 h 473"/>
                <a:gd name="T36" fmla="*/ 348 w 348"/>
                <a:gd name="T37" fmla="*/ 444 h 473"/>
                <a:gd name="T38" fmla="*/ 331 w 348"/>
                <a:gd name="T39" fmla="*/ 428 h 473"/>
                <a:gd name="T40" fmla="*/ 227 w 348"/>
                <a:gd name="T41" fmla="*/ 379 h 473"/>
                <a:gd name="T42" fmla="*/ 153 w 348"/>
                <a:gd name="T43" fmla="*/ 418 h 473"/>
                <a:gd name="T44" fmla="*/ 77 w 348"/>
                <a:gd name="T45" fmla="*/ 299 h 473"/>
                <a:gd name="T46" fmla="*/ 158 w 348"/>
                <a:gd name="T47" fmla="*/ 179 h 473"/>
                <a:gd name="T48" fmla="*/ 227 w 348"/>
                <a:gd name="T49" fmla="*/ 299 h 473"/>
                <a:gd name="T50" fmla="*/ 227 w 348"/>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8" h="473">
                  <a:moveTo>
                    <a:pt x="331" y="428"/>
                  </a:moveTo>
                  <a:cubicBezTo>
                    <a:pt x="299" y="418"/>
                    <a:pt x="299" y="418"/>
                    <a:pt x="299" y="418"/>
                  </a:cubicBezTo>
                  <a:cubicBezTo>
                    <a:pt x="299" y="16"/>
                    <a:pt x="299" y="16"/>
                    <a:pt x="299" y="16"/>
                  </a:cubicBezTo>
                  <a:cubicBezTo>
                    <a:pt x="299" y="6"/>
                    <a:pt x="296" y="0"/>
                    <a:pt x="284" y="0"/>
                  </a:cubicBezTo>
                  <a:cubicBezTo>
                    <a:pt x="186" y="0"/>
                    <a:pt x="186" y="0"/>
                    <a:pt x="186"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5" y="148"/>
                    <a:pt x="190" y="133"/>
                    <a:pt x="153" y="133"/>
                  </a:cubicBezTo>
                  <a:cubicBezTo>
                    <a:pt x="81"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8" y="459"/>
                    <a:pt x="348" y="453"/>
                  </a:cubicBezTo>
                  <a:cubicBezTo>
                    <a:pt x="348" y="444"/>
                    <a:pt x="348" y="444"/>
                    <a:pt x="348" y="444"/>
                  </a:cubicBezTo>
                  <a:cubicBezTo>
                    <a:pt x="348" y="432"/>
                    <a:pt x="344" y="432"/>
                    <a:pt x="331" y="428"/>
                  </a:cubicBezTo>
                  <a:close/>
                  <a:moveTo>
                    <a:pt x="227" y="379"/>
                  </a:moveTo>
                  <a:cubicBezTo>
                    <a:pt x="205" y="401"/>
                    <a:pt x="181" y="418"/>
                    <a:pt x="153" y="418"/>
                  </a:cubicBezTo>
                  <a:cubicBezTo>
                    <a:pt x="100" y="418"/>
                    <a:pt x="77" y="362"/>
                    <a:pt x="77" y="299"/>
                  </a:cubicBezTo>
                  <a:cubicBezTo>
                    <a:pt x="77" y="225"/>
                    <a:pt x="109"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7" name="Freeform 12"/>
            <p:cNvSpPr>
              <a:spLocks/>
            </p:cNvSpPr>
            <p:nvPr userDrawn="1"/>
          </p:nvSpPr>
          <p:spPr bwMode="auto">
            <a:xfrm>
              <a:off x="7032625" y="6354763"/>
              <a:ext cx="234950" cy="211138"/>
            </a:xfrm>
            <a:custGeom>
              <a:avLst/>
              <a:gdLst>
                <a:gd name="T0" fmla="*/ 323 w 372"/>
                <a:gd name="T1" fmla="*/ 15 h 330"/>
                <a:gd name="T2" fmla="*/ 308 w 372"/>
                <a:gd name="T3" fmla="*/ 0 h 330"/>
                <a:gd name="T4" fmla="*/ 210 w 372"/>
                <a:gd name="T5" fmla="*/ 0 h 330"/>
                <a:gd name="T6" fmla="*/ 202 w 372"/>
                <a:gd name="T7" fmla="*/ 10 h 330"/>
                <a:gd name="T8" fmla="*/ 202 w 372"/>
                <a:gd name="T9" fmla="*/ 19 h 330"/>
                <a:gd name="T10" fmla="*/ 219 w 372"/>
                <a:gd name="T11" fmla="*/ 35 h 330"/>
                <a:gd name="T12" fmla="*/ 251 w 372"/>
                <a:gd name="T13" fmla="*/ 44 h 330"/>
                <a:gd name="T14" fmla="*/ 251 w 372"/>
                <a:gd name="T15" fmla="*/ 236 h 330"/>
                <a:gd name="T16" fmla="*/ 176 w 372"/>
                <a:gd name="T17" fmla="*/ 275 h 330"/>
                <a:gd name="T18" fmla="*/ 121 w 372"/>
                <a:gd name="T19" fmla="*/ 169 h 330"/>
                <a:gd name="T20" fmla="*/ 121 w 372"/>
                <a:gd name="T21" fmla="*/ 15 h 330"/>
                <a:gd name="T22" fmla="*/ 106 w 372"/>
                <a:gd name="T23" fmla="*/ 0 h 330"/>
                <a:gd name="T24" fmla="*/ 8 w 372"/>
                <a:gd name="T25" fmla="*/ 0 h 330"/>
                <a:gd name="T26" fmla="*/ 0 w 372"/>
                <a:gd name="T27" fmla="*/ 10 h 330"/>
                <a:gd name="T28" fmla="*/ 0 w 372"/>
                <a:gd name="T29" fmla="*/ 19 h 330"/>
                <a:gd name="T30" fmla="*/ 18 w 372"/>
                <a:gd name="T31" fmla="*/ 35 h 330"/>
                <a:gd name="T32" fmla="*/ 49 w 372"/>
                <a:gd name="T33" fmla="*/ 44 h 330"/>
                <a:gd name="T34" fmla="*/ 49 w 372"/>
                <a:gd name="T35" fmla="*/ 207 h 330"/>
                <a:gd name="T36" fmla="*/ 145 w 372"/>
                <a:gd name="T37" fmla="*/ 330 h 330"/>
                <a:gd name="T38" fmla="*/ 251 w 372"/>
                <a:gd name="T39" fmla="*/ 277 h 330"/>
                <a:gd name="T40" fmla="*/ 251 w 372"/>
                <a:gd name="T41" fmla="*/ 304 h 330"/>
                <a:gd name="T42" fmla="*/ 266 w 372"/>
                <a:gd name="T43" fmla="*/ 320 h 330"/>
                <a:gd name="T44" fmla="*/ 364 w 372"/>
                <a:gd name="T45" fmla="*/ 320 h 330"/>
                <a:gd name="T46" fmla="*/ 372 w 372"/>
                <a:gd name="T47" fmla="*/ 310 h 330"/>
                <a:gd name="T48" fmla="*/ 372 w 372"/>
                <a:gd name="T49" fmla="*/ 301 h 330"/>
                <a:gd name="T50" fmla="*/ 354 w 372"/>
                <a:gd name="T51" fmla="*/ 285 h 330"/>
                <a:gd name="T52" fmla="*/ 323 w 372"/>
                <a:gd name="T53" fmla="*/ 275 h 330"/>
                <a:gd name="T54" fmla="*/ 323 w 372"/>
                <a:gd name="T55" fmla="*/ 1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2" h="330">
                  <a:moveTo>
                    <a:pt x="323" y="15"/>
                  </a:moveTo>
                  <a:cubicBezTo>
                    <a:pt x="323" y="6"/>
                    <a:pt x="320" y="0"/>
                    <a:pt x="308" y="0"/>
                  </a:cubicBezTo>
                  <a:cubicBezTo>
                    <a:pt x="210" y="0"/>
                    <a:pt x="210" y="0"/>
                    <a:pt x="210" y="0"/>
                  </a:cubicBezTo>
                  <a:cubicBezTo>
                    <a:pt x="202" y="0"/>
                    <a:pt x="202" y="4"/>
                    <a:pt x="202" y="10"/>
                  </a:cubicBezTo>
                  <a:cubicBezTo>
                    <a:pt x="202" y="19"/>
                    <a:pt x="202" y="19"/>
                    <a:pt x="202" y="19"/>
                  </a:cubicBezTo>
                  <a:cubicBezTo>
                    <a:pt x="202" y="31"/>
                    <a:pt x="206" y="31"/>
                    <a:pt x="219" y="35"/>
                  </a:cubicBezTo>
                  <a:cubicBezTo>
                    <a:pt x="251" y="44"/>
                    <a:pt x="251" y="44"/>
                    <a:pt x="251" y="44"/>
                  </a:cubicBezTo>
                  <a:cubicBezTo>
                    <a:pt x="251" y="236"/>
                    <a:pt x="251" y="236"/>
                    <a:pt x="251" y="236"/>
                  </a:cubicBezTo>
                  <a:cubicBezTo>
                    <a:pt x="224" y="264"/>
                    <a:pt x="204" y="275"/>
                    <a:pt x="176" y="275"/>
                  </a:cubicBezTo>
                  <a:cubicBezTo>
                    <a:pt x="125" y="275"/>
                    <a:pt x="121" y="236"/>
                    <a:pt x="121" y="169"/>
                  </a:cubicBezTo>
                  <a:cubicBezTo>
                    <a:pt x="121" y="15"/>
                    <a:pt x="121" y="15"/>
                    <a:pt x="121" y="15"/>
                  </a:cubicBezTo>
                  <a:cubicBezTo>
                    <a:pt x="121" y="6"/>
                    <a:pt x="118" y="0"/>
                    <a:pt x="106" y="0"/>
                  </a:cubicBezTo>
                  <a:cubicBezTo>
                    <a:pt x="8" y="0"/>
                    <a:pt x="8" y="0"/>
                    <a:pt x="8" y="0"/>
                  </a:cubicBezTo>
                  <a:cubicBezTo>
                    <a:pt x="1" y="0"/>
                    <a:pt x="0" y="4"/>
                    <a:pt x="0" y="10"/>
                  </a:cubicBezTo>
                  <a:cubicBezTo>
                    <a:pt x="0" y="19"/>
                    <a:pt x="0" y="19"/>
                    <a:pt x="0" y="19"/>
                  </a:cubicBezTo>
                  <a:cubicBezTo>
                    <a:pt x="0" y="31"/>
                    <a:pt x="4" y="31"/>
                    <a:pt x="18" y="35"/>
                  </a:cubicBezTo>
                  <a:cubicBezTo>
                    <a:pt x="49" y="44"/>
                    <a:pt x="49" y="44"/>
                    <a:pt x="49" y="44"/>
                  </a:cubicBezTo>
                  <a:cubicBezTo>
                    <a:pt x="49" y="207"/>
                    <a:pt x="49" y="207"/>
                    <a:pt x="49" y="207"/>
                  </a:cubicBezTo>
                  <a:cubicBezTo>
                    <a:pt x="49" y="309"/>
                    <a:pt x="96" y="330"/>
                    <a:pt x="145" y="330"/>
                  </a:cubicBezTo>
                  <a:cubicBezTo>
                    <a:pt x="188" y="330"/>
                    <a:pt x="220" y="312"/>
                    <a:pt x="251" y="277"/>
                  </a:cubicBezTo>
                  <a:cubicBezTo>
                    <a:pt x="251" y="304"/>
                    <a:pt x="251" y="304"/>
                    <a:pt x="251" y="304"/>
                  </a:cubicBezTo>
                  <a:cubicBezTo>
                    <a:pt x="251" y="314"/>
                    <a:pt x="254" y="320"/>
                    <a:pt x="266" y="320"/>
                  </a:cubicBezTo>
                  <a:cubicBezTo>
                    <a:pt x="364" y="320"/>
                    <a:pt x="364" y="320"/>
                    <a:pt x="364" y="320"/>
                  </a:cubicBezTo>
                  <a:cubicBezTo>
                    <a:pt x="371" y="320"/>
                    <a:pt x="372" y="316"/>
                    <a:pt x="372" y="310"/>
                  </a:cubicBezTo>
                  <a:cubicBezTo>
                    <a:pt x="372" y="301"/>
                    <a:pt x="372" y="301"/>
                    <a:pt x="372" y="301"/>
                  </a:cubicBezTo>
                  <a:cubicBezTo>
                    <a:pt x="372" y="289"/>
                    <a:pt x="368" y="289"/>
                    <a:pt x="354" y="285"/>
                  </a:cubicBezTo>
                  <a:cubicBezTo>
                    <a:pt x="323" y="275"/>
                    <a:pt x="323" y="275"/>
                    <a:pt x="323" y="275"/>
                  </a:cubicBezTo>
                  <a:lnTo>
                    <a:pt x="323" y="15"/>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8" name="Freeform 13"/>
            <p:cNvSpPr>
              <a:spLocks noEditPoints="1"/>
            </p:cNvSpPr>
            <p:nvPr userDrawn="1"/>
          </p:nvSpPr>
          <p:spPr bwMode="auto">
            <a:xfrm>
              <a:off x="6140450" y="6348413"/>
              <a:ext cx="195263" cy="217488"/>
            </a:xfrm>
            <a:custGeom>
              <a:avLst/>
              <a:gdLst>
                <a:gd name="T0" fmla="*/ 289 w 307"/>
                <a:gd name="T1" fmla="*/ 295 h 340"/>
                <a:gd name="T2" fmla="*/ 258 w 307"/>
                <a:gd name="T3" fmla="*/ 285 h 340"/>
                <a:gd name="T4" fmla="*/ 258 w 307"/>
                <a:gd name="T5" fmla="*/ 106 h 340"/>
                <a:gd name="T6" fmla="*/ 130 w 307"/>
                <a:gd name="T7" fmla="*/ 0 h 340"/>
                <a:gd name="T8" fmla="*/ 45 w 307"/>
                <a:gd name="T9" fmla="*/ 12 h 340"/>
                <a:gd name="T10" fmla="*/ 22 w 307"/>
                <a:gd name="T11" fmla="*/ 39 h 340"/>
                <a:gd name="T12" fmla="*/ 18 w 307"/>
                <a:gd name="T13" fmla="*/ 74 h 340"/>
                <a:gd name="T14" fmla="*/ 24 w 307"/>
                <a:gd name="T15" fmla="*/ 84 h 340"/>
                <a:gd name="T16" fmla="*/ 43 w 307"/>
                <a:gd name="T17" fmla="*/ 76 h 340"/>
                <a:gd name="T18" fmla="*/ 125 w 307"/>
                <a:gd name="T19" fmla="*/ 54 h 340"/>
                <a:gd name="T20" fmla="*/ 185 w 307"/>
                <a:gd name="T21" fmla="*/ 118 h 340"/>
                <a:gd name="T22" fmla="*/ 185 w 307"/>
                <a:gd name="T23" fmla="*/ 151 h 340"/>
                <a:gd name="T24" fmla="*/ 63 w 307"/>
                <a:gd name="T25" fmla="*/ 176 h 340"/>
                <a:gd name="T26" fmla="*/ 0 w 307"/>
                <a:gd name="T27" fmla="*/ 250 h 340"/>
                <a:gd name="T28" fmla="*/ 83 w 307"/>
                <a:gd name="T29" fmla="*/ 340 h 340"/>
                <a:gd name="T30" fmla="*/ 185 w 307"/>
                <a:gd name="T31" fmla="*/ 290 h 340"/>
                <a:gd name="T32" fmla="*/ 185 w 307"/>
                <a:gd name="T33" fmla="*/ 314 h 340"/>
                <a:gd name="T34" fmla="*/ 200 w 307"/>
                <a:gd name="T35" fmla="*/ 330 h 340"/>
                <a:gd name="T36" fmla="*/ 298 w 307"/>
                <a:gd name="T37" fmla="*/ 330 h 340"/>
                <a:gd name="T38" fmla="*/ 307 w 307"/>
                <a:gd name="T39" fmla="*/ 320 h 340"/>
                <a:gd name="T40" fmla="*/ 307 w 307"/>
                <a:gd name="T41" fmla="*/ 311 h 340"/>
                <a:gd name="T42" fmla="*/ 289 w 307"/>
                <a:gd name="T43" fmla="*/ 295 h 340"/>
                <a:gd name="T44" fmla="*/ 185 w 307"/>
                <a:gd name="T45" fmla="*/ 254 h 340"/>
                <a:gd name="T46" fmla="*/ 116 w 307"/>
                <a:gd name="T47" fmla="*/ 285 h 340"/>
                <a:gd name="T48" fmla="*/ 78 w 307"/>
                <a:gd name="T49" fmla="*/ 244 h 340"/>
                <a:gd name="T50" fmla="*/ 114 w 307"/>
                <a:gd name="T51" fmla="*/ 201 h 340"/>
                <a:gd name="T52" fmla="*/ 185 w 307"/>
                <a:gd name="T53" fmla="*/ 184 h 340"/>
                <a:gd name="T54" fmla="*/ 185 w 307"/>
                <a:gd name="T55" fmla="*/ 25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7" h="340">
                  <a:moveTo>
                    <a:pt x="289" y="295"/>
                  </a:moveTo>
                  <a:cubicBezTo>
                    <a:pt x="258" y="285"/>
                    <a:pt x="258" y="285"/>
                    <a:pt x="258" y="285"/>
                  </a:cubicBezTo>
                  <a:cubicBezTo>
                    <a:pt x="258" y="106"/>
                    <a:pt x="258" y="106"/>
                    <a:pt x="258" y="106"/>
                  </a:cubicBezTo>
                  <a:cubicBezTo>
                    <a:pt x="258" y="27"/>
                    <a:pt x="202" y="0"/>
                    <a:pt x="130" y="0"/>
                  </a:cubicBezTo>
                  <a:cubicBezTo>
                    <a:pt x="87" y="0"/>
                    <a:pt x="52" y="10"/>
                    <a:pt x="45" y="12"/>
                  </a:cubicBezTo>
                  <a:cubicBezTo>
                    <a:pt x="27" y="17"/>
                    <a:pt x="24" y="21"/>
                    <a:pt x="22" y="39"/>
                  </a:cubicBezTo>
                  <a:cubicBezTo>
                    <a:pt x="18" y="74"/>
                    <a:pt x="18" y="74"/>
                    <a:pt x="18" y="74"/>
                  </a:cubicBezTo>
                  <a:cubicBezTo>
                    <a:pt x="18" y="81"/>
                    <a:pt x="20" y="84"/>
                    <a:pt x="24" y="84"/>
                  </a:cubicBezTo>
                  <a:cubicBezTo>
                    <a:pt x="30" y="84"/>
                    <a:pt x="38" y="79"/>
                    <a:pt x="43" y="76"/>
                  </a:cubicBezTo>
                  <a:cubicBezTo>
                    <a:pt x="65" y="64"/>
                    <a:pt x="98" y="54"/>
                    <a:pt x="125" y="54"/>
                  </a:cubicBezTo>
                  <a:cubicBezTo>
                    <a:pt x="182" y="54"/>
                    <a:pt x="185" y="92"/>
                    <a:pt x="185" y="118"/>
                  </a:cubicBezTo>
                  <a:cubicBezTo>
                    <a:pt x="185" y="151"/>
                    <a:pt x="185" y="151"/>
                    <a:pt x="185" y="151"/>
                  </a:cubicBezTo>
                  <a:cubicBezTo>
                    <a:pt x="63" y="176"/>
                    <a:pt x="63" y="176"/>
                    <a:pt x="63" y="176"/>
                  </a:cubicBezTo>
                  <a:cubicBezTo>
                    <a:pt x="22" y="184"/>
                    <a:pt x="0" y="203"/>
                    <a:pt x="0" y="250"/>
                  </a:cubicBezTo>
                  <a:cubicBezTo>
                    <a:pt x="0" y="302"/>
                    <a:pt x="27" y="340"/>
                    <a:pt x="83" y="340"/>
                  </a:cubicBezTo>
                  <a:cubicBezTo>
                    <a:pt x="119" y="340"/>
                    <a:pt x="145" y="328"/>
                    <a:pt x="185" y="290"/>
                  </a:cubicBezTo>
                  <a:cubicBezTo>
                    <a:pt x="185" y="314"/>
                    <a:pt x="185" y="314"/>
                    <a:pt x="185" y="314"/>
                  </a:cubicBezTo>
                  <a:cubicBezTo>
                    <a:pt x="185" y="324"/>
                    <a:pt x="188" y="330"/>
                    <a:pt x="200" y="330"/>
                  </a:cubicBezTo>
                  <a:cubicBezTo>
                    <a:pt x="298" y="330"/>
                    <a:pt x="298" y="330"/>
                    <a:pt x="298" y="330"/>
                  </a:cubicBezTo>
                  <a:cubicBezTo>
                    <a:pt x="305" y="330"/>
                    <a:pt x="307" y="326"/>
                    <a:pt x="307" y="320"/>
                  </a:cubicBezTo>
                  <a:cubicBezTo>
                    <a:pt x="307" y="311"/>
                    <a:pt x="307" y="311"/>
                    <a:pt x="307" y="311"/>
                  </a:cubicBezTo>
                  <a:cubicBezTo>
                    <a:pt x="307" y="299"/>
                    <a:pt x="303" y="299"/>
                    <a:pt x="289" y="295"/>
                  </a:cubicBezTo>
                  <a:close/>
                  <a:moveTo>
                    <a:pt x="185" y="254"/>
                  </a:moveTo>
                  <a:cubicBezTo>
                    <a:pt x="160" y="276"/>
                    <a:pt x="135" y="285"/>
                    <a:pt x="116" y="285"/>
                  </a:cubicBezTo>
                  <a:cubicBezTo>
                    <a:pt x="99" y="285"/>
                    <a:pt x="78" y="278"/>
                    <a:pt x="78" y="244"/>
                  </a:cubicBezTo>
                  <a:cubicBezTo>
                    <a:pt x="78" y="211"/>
                    <a:pt x="97" y="205"/>
                    <a:pt x="114" y="201"/>
                  </a:cubicBezTo>
                  <a:cubicBezTo>
                    <a:pt x="185" y="184"/>
                    <a:pt x="185" y="184"/>
                    <a:pt x="185" y="184"/>
                  </a:cubicBezTo>
                  <a:cubicBezTo>
                    <a:pt x="185" y="254"/>
                    <a:pt x="185" y="254"/>
                    <a:pt x="185" y="25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9" name="Freeform 14"/>
            <p:cNvSpPr>
              <a:spLocks noEditPoints="1"/>
            </p:cNvSpPr>
            <p:nvPr userDrawn="1"/>
          </p:nvSpPr>
          <p:spPr bwMode="auto">
            <a:xfrm>
              <a:off x="6565900" y="6264275"/>
              <a:ext cx="222250" cy="301625"/>
            </a:xfrm>
            <a:custGeom>
              <a:avLst/>
              <a:gdLst>
                <a:gd name="T0" fmla="*/ 226 w 349"/>
                <a:gd name="T1" fmla="*/ 133 h 473"/>
                <a:gd name="T2" fmla="*/ 122 w 349"/>
                <a:gd name="T3" fmla="*/ 185 h 473"/>
                <a:gd name="T4" fmla="*/ 122 w 349"/>
                <a:gd name="T5" fmla="*/ 16 h 473"/>
                <a:gd name="T6" fmla="*/ 107 w 349"/>
                <a:gd name="T7" fmla="*/ 0 h 473"/>
                <a:gd name="T8" fmla="*/ 9 w 349"/>
                <a:gd name="T9" fmla="*/ 0 h 473"/>
                <a:gd name="T10" fmla="*/ 0 w 349"/>
                <a:gd name="T11" fmla="*/ 11 h 473"/>
                <a:gd name="T12" fmla="*/ 0 w 349"/>
                <a:gd name="T13" fmla="*/ 19 h 473"/>
                <a:gd name="T14" fmla="*/ 18 w 349"/>
                <a:gd name="T15" fmla="*/ 36 h 473"/>
                <a:gd name="T16" fmla="*/ 49 w 349"/>
                <a:gd name="T17" fmla="*/ 45 h 473"/>
                <a:gd name="T18" fmla="*/ 49 w 349"/>
                <a:gd name="T19" fmla="*/ 422 h 473"/>
                <a:gd name="T20" fmla="*/ 62 w 349"/>
                <a:gd name="T21" fmla="*/ 445 h 473"/>
                <a:gd name="T22" fmla="*/ 182 w 349"/>
                <a:gd name="T23" fmla="*/ 473 h 473"/>
                <a:gd name="T24" fmla="*/ 349 w 349"/>
                <a:gd name="T25" fmla="*/ 291 h 473"/>
                <a:gd name="T26" fmla="*/ 226 w 349"/>
                <a:gd name="T27" fmla="*/ 133 h 473"/>
                <a:gd name="T28" fmla="*/ 181 w 349"/>
                <a:gd name="T29" fmla="*/ 430 h 473"/>
                <a:gd name="T30" fmla="*/ 122 w 349"/>
                <a:gd name="T31" fmla="*/ 337 h 473"/>
                <a:gd name="T32" fmla="*/ 122 w 349"/>
                <a:gd name="T33" fmla="*/ 227 h 473"/>
                <a:gd name="T34" fmla="*/ 196 w 349"/>
                <a:gd name="T35" fmla="*/ 188 h 473"/>
                <a:gd name="T36" fmla="*/ 271 w 349"/>
                <a:gd name="T37" fmla="*/ 305 h 473"/>
                <a:gd name="T38" fmla="*/ 181 w 349"/>
                <a:gd name="T39" fmla="*/ 43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9" h="473">
                  <a:moveTo>
                    <a:pt x="226" y="133"/>
                  </a:moveTo>
                  <a:cubicBezTo>
                    <a:pt x="188" y="133"/>
                    <a:pt x="154" y="153"/>
                    <a:pt x="122" y="185"/>
                  </a:cubicBezTo>
                  <a:cubicBezTo>
                    <a:pt x="122" y="16"/>
                    <a:pt x="122" y="16"/>
                    <a:pt x="122" y="16"/>
                  </a:cubicBezTo>
                  <a:cubicBezTo>
                    <a:pt x="122" y="6"/>
                    <a:pt x="119" y="0"/>
                    <a:pt x="107" y="0"/>
                  </a:cubicBezTo>
                  <a:cubicBezTo>
                    <a:pt x="9" y="0"/>
                    <a:pt x="9" y="0"/>
                    <a:pt x="9" y="0"/>
                  </a:cubicBezTo>
                  <a:cubicBezTo>
                    <a:pt x="2" y="0"/>
                    <a:pt x="0" y="4"/>
                    <a:pt x="0" y="11"/>
                  </a:cubicBezTo>
                  <a:cubicBezTo>
                    <a:pt x="0" y="19"/>
                    <a:pt x="0" y="19"/>
                    <a:pt x="0" y="19"/>
                  </a:cubicBezTo>
                  <a:cubicBezTo>
                    <a:pt x="0" y="31"/>
                    <a:pt x="4" y="32"/>
                    <a:pt x="18" y="36"/>
                  </a:cubicBezTo>
                  <a:cubicBezTo>
                    <a:pt x="49" y="45"/>
                    <a:pt x="49" y="45"/>
                    <a:pt x="49" y="45"/>
                  </a:cubicBezTo>
                  <a:cubicBezTo>
                    <a:pt x="49" y="422"/>
                    <a:pt x="49" y="422"/>
                    <a:pt x="49" y="422"/>
                  </a:cubicBezTo>
                  <a:cubicBezTo>
                    <a:pt x="49" y="431"/>
                    <a:pt x="50" y="438"/>
                    <a:pt x="62" y="445"/>
                  </a:cubicBezTo>
                  <a:cubicBezTo>
                    <a:pt x="83" y="458"/>
                    <a:pt x="135" y="473"/>
                    <a:pt x="182" y="473"/>
                  </a:cubicBezTo>
                  <a:cubicBezTo>
                    <a:pt x="287" y="473"/>
                    <a:pt x="349" y="399"/>
                    <a:pt x="349" y="291"/>
                  </a:cubicBezTo>
                  <a:cubicBezTo>
                    <a:pt x="349" y="182"/>
                    <a:pt x="287" y="133"/>
                    <a:pt x="226" y="133"/>
                  </a:cubicBezTo>
                  <a:close/>
                  <a:moveTo>
                    <a:pt x="181" y="430"/>
                  </a:moveTo>
                  <a:cubicBezTo>
                    <a:pt x="131" y="430"/>
                    <a:pt x="122" y="385"/>
                    <a:pt x="122" y="337"/>
                  </a:cubicBezTo>
                  <a:cubicBezTo>
                    <a:pt x="122" y="227"/>
                    <a:pt x="122" y="227"/>
                    <a:pt x="122" y="227"/>
                  </a:cubicBezTo>
                  <a:cubicBezTo>
                    <a:pt x="143" y="205"/>
                    <a:pt x="168" y="188"/>
                    <a:pt x="196" y="188"/>
                  </a:cubicBezTo>
                  <a:cubicBezTo>
                    <a:pt x="249" y="188"/>
                    <a:pt x="271" y="244"/>
                    <a:pt x="271" y="305"/>
                  </a:cubicBezTo>
                  <a:cubicBezTo>
                    <a:pt x="271" y="390"/>
                    <a:pt x="229" y="430"/>
                    <a:pt x="181" y="43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0" name="Freeform 15"/>
            <p:cNvSpPr>
              <a:spLocks noEditPoints="1"/>
            </p:cNvSpPr>
            <p:nvPr userDrawn="1"/>
          </p:nvSpPr>
          <p:spPr bwMode="auto">
            <a:xfrm>
              <a:off x="7283450" y="6264275"/>
              <a:ext cx="222250" cy="301625"/>
            </a:xfrm>
            <a:custGeom>
              <a:avLst/>
              <a:gdLst>
                <a:gd name="T0" fmla="*/ 331 w 349"/>
                <a:gd name="T1" fmla="*/ 428 h 473"/>
                <a:gd name="T2" fmla="*/ 300 w 349"/>
                <a:gd name="T3" fmla="*/ 418 h 473"/>
                <a:gd name="T4" fmla="*/ 300 w 349"/>
                <a:gd name="T5" fmla="*/ 16 h 473"/>
                <a:gd name="T6" fmla="*/ 285 w 349"/>
                <a:gd name="T7" fmla="*/ 0 h 473"/>
                <a:gd name="T8" fmla="*/ 187 w 349"/>
                <a:gd name="T9" fmla="*/ 0 h 473"/>
                <a:gd name="T10" fmla="*/ 178 w 349"/>
                <a:gd name="T11" fmla="*/ 11 h 473"/>
                <a:gd name="T12" fmla="*/ 178 w 349"/>
                <a:gd name="T13" fmla="*/ 19 h 473"/>
                <a:gd name="T14" fmla="*/ 196 w 349"/>
                <a:gd name="T15" fmla="*/ 36 h 473"/>
                <a:gd name="T16" fmla="*/ 227 w 349"/>
                <a:gd name="T17" fmla="*/ 45 h 473"/>
                <a:gd name="T18" fmla="*/ 227 w 349"/>
                <a:gd name="T19" fmla="*/ 158 h 473"/>
                <a:gd name="T20" fmla="*/ 153 w 349"/>
                <a:gd name="T21" fmla="*/ 133 h 473"/>
                <a:gd name="T22" fmla="*/ 0 w 349"/>
                <a:gd name="T23" fmla="*/ 313 h 473"/>
                <a:gd name="T24" fmla="*/ 123 w 349"/>
                <a:gd name="T25" fmla="*/ 473 h 473"/>
                <a:gd name="T26" fmla="*/ 227 w 349"/>
                <a:gd name="T27" fmla="*/ 420 h 473"/>
                <a:gd name="T28" fmla="*/ 227 w 349"/>
                <a:gd name="T29" fmla="*/ 447 h 473"/>
                <a:gd name="T30" fmla="*/ 242 w 349"/>
                <a:gd name="T31" fmla="*/ 463 h 473"/>
                <a:gd name="T32" fmla="*/ 340 w 349"/>
                <a:gd name="T33" fmla="*/ 463 h 473"/>
                <a:gd name="T34" fmla="*/ 349 w 349"/>
                <a:gd name="T35" fmla="*/ 453 h 473"/>
                <a:gd name="T36" fmla="*/ 349 w 349"/>
                <a:gd name="T37" fmla="*/ 444 h 473"/>
                <a:gd name="T38" fmla="*/ 331 w 349"/>
                <a:gd name="T39" fmla="*/ 428 h 473"/>
                <a:gd name="T40" fmla="*/ 227 w 349"/>
                <a:gd name="T41" fmla="*/ 379 h 473"/>
                <a:gd name="T42" fmla="*/ 153 w 349"/>
                <a:gd name="T43" fmla="*/ 418 h 473"/>
                <a:gd name="T44" fmla="*/ 78 w 349"/>
                <a:gd name="T45" fmla="*/ 299 h 473"/>
                <a:gd name="T46" fmla="*/ 158 w 349"/>
                <a:gd name="T47" fmla="*/ 179 h 473"/>
                <a:gd name="T48" fmla="*/ 227 w 349"/>
                <a:gd name="T49" fmla="*/ 299 h 473"/>
                <a:gd name="T50" fmla="*/ 227 w 349"/>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9" h="473">
                  <a:moveTo>
                    <a:pt x="331" y="428"/>
                  </a:moveTo>
                  <a:cubicBezTo>
                    <a:pt x="300" y="418"/>
                    <a:pt x="300" y="418"/>
                    <a:pt x="300" y="418"/>
                  </a:cubicBezTo>
                  <a:cubicBezTo>
                    <a:pt x="300" y="16"/>
                    <a:pt x="300" y="16"/>
                    <a:pt x="300" y="16"/>
                  </a:cubicBezTo>
                  <a:cubicBezTo>
                    <a:pt x="300" y="6"/>
                    <a:pt x="297" y="0"/>
                    <a:pt x="285" y="0"/>
                  </a:cubicBezTo>
                  <a:cubicBezTo>
                    <a:pt x="187" y="0"/>
                    <a:pt x="187" y="0"/>
                    <a:pt x="187"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6" y="148"/>
                    <a:pt x="191" y="133"/>
                    <a:pt x="153" y="133"/>
                  </a:cubicBezTo>
                  <a:cubicBezTo>
                    <a:pt x="82"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9" y="459"/>
                    <a:pt x="349" y="453"/>
                  </a:cubicBezTo>
                  <a:cubicBezTo>
                    <a:pt x="349" y="444"/>
                    <a:pt x="349" y="444"/>
                    <a:pt x="349" y="444"/>
                  </a:cubicBezTo>
                  <a:cubicBezTo>
                    <a:pt x="349" y="432"/>
                    <a:pt x="345" y="432"/>
                    <a:pt x="331" y="428"/>
                  </a:cubicBezTo>
                  <a:close/>
                  <a:moveTo>
                    <a:pt x="227" y="379"/>
                  </a:moveTo>
                  <a:cubicBezTo>
                    <a:pt x="206" y="401"/>
                    <a:pt x="182" y="418"/>
                    <a:pt x="153" y="418"/>
                  </a:cubicBezTo>
                  <a:cubicBezTo>
                    <a:pt x="100" y="418"/>
                    <a:pt x="78" y="362"/>
                    <a:pt x="78" y="299"/>
                  </a:cubicBezTo>
                  <a:cubicBezTo>
                    <a:pt x="78" y="225"/>
                    <a:pt x="110"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1" name="Freeform 16"/>
            <p:cNvSpPr>
              <a:spLocks noEditPoints="1"/>
            </p:cNvSpPr>
            <p:nvPr userDrawn="1"/>
          </p:nvSpPr>
          <p:spPr bwMode="auto">
            <a:xfrm>
              <a:off x="6816725" y="6348413"/>
              <a:ext cx="204788" cy="217488"/>
            </a:xfrm>
            <a:custGeom>
              <a:avLst/>
              <a:gdLst>
                <a:gd name="T0" fmla="*/ 168 w 322"/>
                <a:gd name="T1" fmla="*/ 0 h 340"/>
                <a:gd name="T2" fmla="*/ 0 w 322"/>
                <a:gd name="T3" fmla="*/ 178 h 340"/>
                <a:gd name="T4" fmla="*/ 154 w 322"/>
                <a:gd name="T5" fmla="*/ 340 h 340"/>
                <a:gd name="T6" fmla="*/ 322 w 322"/>
                <a:gd name="T7" fmla="*/ 162 h 340"/>
                <a:gd name="T8" fmla="*/ 168 w 322"/>
                <a:gd name="T9" fmla="*/ 0 h 340"/>
                <a:gd name="T10" fmla="*/ 162 w 322"/>
                <a:gd name="T11" fmla="*/ 294 h 340"/>
                <a:gd name="T12" fmla="*/ 76 w 322"/>
                <a:gd name="T13" fmla="*/ 170 h 340"/>
                <a:gd name="T14" fmla="*/ 162 w 322"/>
                <a:gd name="T15" fmla="*/ 46 h 340"/>
                <a:gd name="T16" fmla="*/ 248 w 322"/>
                <a:gd name="T17" fmla="*/ 170 h 340"/>
                <a:gd name="T18" fmla="*/ 162 w 322"/>
                <a:gd name="T19" fmla="*/ 29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40">
                  <a:moveTo>
                    <a:pt x="168" y="0"/>
                  </a:moveTo>
                  <a:cubicBezTo>
                    <a:pt x="56" y="0"/>
                    <a:pt x="0" y="86"/>
                    <a:pt x="0" y="178"/>
                  </a:cubicBezTo>
                  <a:cubicBezTo>
                    <a:pt x="0" y="264"/>
                    <a:pt x="48" y="340"/>
                    <a:pt x="154" y="340"/>
                  </a:cubicBezTo>
                  <a:cubicBezTo>
                    <a:pt x="266" y="340"/>
                    <a:pt x="322" y="254"/>
                    <a:pt x="322" y="162"/>
                  </a:cubicBezTo>
                  <a:cubicBezTo>
                    <a:pt x="322" y="76"/>
                    <a:pt x="273" y="0"/>
                    <a:pt x="168" y="0"/>
                  </a:cubicBezTo>
                  <a:close/>
                  <a:moveTo>
                    <a:pt x="162" y="294"/>
                  </a:moveTo>
                  <a:cubicBezTo>
                    <a:pt x="108" y="294"/>
                    <a:pt x="76" y="241"/>
                    <a:pt x="76" y="170"/>
                  </a:cubicBezTo>
                  <a:cubicBezTo>
                    <a:pt x="76" y="100"/>
                    <a:pt x="107" y="46"/>
                    <a:pt x="162" y="46"/>
                  </a:cubicBezTo>
                  <a:cubicBezTo>
                    <a:pt x="215" y="46"/>
                    <a:pt x="248" y="98"/>
                    <a:pt x="248" y="170"/>
                  </a:cubicBezTo>
                  <a:cubicBezTo>
                    <a:pt x="248" y="240"/>
                    <a:pt x="216" y="294"/>
                    <a:pt x="162" y="29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2" name="Freeform 17"/>
            <p:cNvSpPr>
              <a:spLocks/>
            </p:cNvSpPr>
            <p:nvPr userDrawn="1"/>
          </p:nvSpPr>
          <p:spPr bwMode="auto">
            <a:xfrm>
              <a:off x="8139113" y="6348413"/>
              <a:ext cx="155575" cy="217488"/>
            </a:xfrm>
            <a:custGeom>
              <a:avLst/>
              <a:gdLst>
                <a:gd name="T0" fmla="*/ 247 w 247"/>
                <a:gd name="T1" fmla="*/ 22 h 340"/>
                <a:gd name="T2" fmla="*/ 238 w 247"/>
                <a:gd name="T3" fmla="*/ 11 h 340"/>
                <a:gd name="T4" fmla="*/ 165 w 247"/>
                <a:gd name="T5" fmla="*/ 0 h 340"/>
                <a:gd name="T6" fmla="*/ 0 w 247"/>
                <a:gd name="T7" fmla="*/ 170 h 340"/>
                <a:gd name="T8" fmla="*/ 165 w 247"/>
                <a:gd name="T9" fmla="*/ 340 h 340"/>
                <a:gd name="T10" fmla="*/ 238 w 247"/>
                <a:gd name="T11" fmla="*/ 329 h 340"/>
                <a:gd name="T12" fmla="*/ 247 w 247"/>
                <a:gd name="T13" fmla="*/ 318 h 340"/>
                <a:gd name="T14" fmla="*/ 247 w 247"/>
                <a:gd name="T15" fmla="*/ 269 h 340"/>
                <a:gd name="T16" fmla="*/ 243 w 247"/>
                <a:gd name="T17" fmla="*/ 262 h 340"/>
                <a:gd name="T18" fmla="*/ 231 w 247"/>
                <a:gd name="T19" fmla="*/ 266 h 340"/>
                <a:gd name="T20" fmla="*/ 169 w 247"/>
                <a:gd name="T21" fmla="*/ 281 h 340"/>
                <a:gd name="T22" fmla="*/ 71 w 247"/>
                <a:gd name="T23" fmla="*/ 170 h 340"/>
                <a:gd name="T24" fmla="*/ 169 w 247"/>
                <a:gd name="T25" fmla="*/ 59 h 340"/>
                <a:gd name="T26" fmla="*/ 231 w 247"/>
                <a:gd name="T27" fmla="*/ 74 h 340"/>
                <a:gd name="T28" fmla="*/ 243 w 247"/>
                <a:gd name="T29" fmla="*/ 78 h 340"/>
                <a:gd name="T30" fmla="*/ 247 w 247"/>
                <a:gd name="T31" fmla="*/ 71 h 340"/>
                <a:gd name="T32" fmla="*/ 247 w 247"/>
                <a:gd name="T33" fmla="*/ 22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7" h="340">
                  <a:moveTo>
                    <a:pt x="247" y="22"/>
                  </a:moveTo>
                  <a:cubicBezTo>
                    <a:pt x="247" y="14"/>
                    <a:pt x="245" y="14"/>
                    <a:pt x="238" y="11"/>
                  </a:cubicBezTo>
                  <a:cubicBezTo>
                    <a:pt x="222" y="5"/>
                    <a:pt x="194" y="0"/>
                    <a:pt x="165" y="0"/>
                  </a:cubicBezTo>
                  <a:cubicBezTo>
                    <a:pt x="34" y="0"/>
                    <a:pt x="0" y="92"/>
                    <a:pt x="0" y="170"/>
                  </a:cubicBezTo>
                  <a:cubicBezTo>
                    <a:pt x="0" y="249"/>
                    <a:pt x="33" y="340"/>
                    <a:pt x="165" y="340"/>
                  </a:cubicBezTo>
                  <a:cubicBezTo>
                    <a:pt x="194" y="340"/>
                    <a:pt x="222" y="335"/>
                    <a:pt x="238" y="329"/>
                  </a:cubicBezTo>
                  <a:cubicBezTo>
                    <a:pt x="245" y="326"/>
                    <a:pt x="247" y="326"/>
                    <a:pt x="247" y="318"/>
                  </a:cubicBezTo>
                  <a:cubicBezTo>
                    <a:pt x="247" y="269"/>
                    <a:pt x="247" y="269"/>
                    <a:pt x="247" y="269"/>
                  </a:cubicBezTo>
                  <a:cubicBezTo>
                    <a:pt x="247" y="264"/>
                    <a:pt x="246" y="262"/>
                    <a:pt x="243" y="262"/>
                  </a:cubicBezTo>
                  <a:cubicBezTo>
                    <a:pt x="241" y="262"/>
                    <a:pt x="237" y="264"/>
                    <a:pt x="231" y="266"/>
                  </a:cubicBezTo>
                  <a:cubicBezTo>
                    <a:pt x="221" y="271"/>
                    <a:pt x="199" y="281"/>
                    <a:pt x="169" y="281"/>
                  </a:cubicBezTo>
                  <a:cubicBezTo>
                    <a:pt x="108" y="281"/>
                    <a:pt x="71" y="244"/>
                    <a:pt x="71" y="170"/>
                  </a:cubicBezTo>
                  <a:cubicBezTo>
                    <a:pt x="71" y="95"/>
                    <a:pt x="108" y="59"/>
                    <a:pt x="169" y="59"/>
                  </a:cubicBezTo>
                  <a:cubicBezTo>
                    <a:pt x="199" y="59"/>
                    <a:pt x="221" y="69"/>
                    <a:pt x="231" y="74"/>
                  </a:cubicBezTo>
                  <a:cubicBezTo>
                    <a:pt x="237" y="76"/>
                    <a:pt x="241" y="78"/>
                    <a:pt x="243" y="78"/>
                  </a:cubicBezTo>
                  <a:cubicBezTo>
                    <a:pt x="246" y="78"/>
                    <a:pt x="247" y="76"/>
                    <a:pt x="247" y="71"/>
                  </a:cubicBezTo>
                  <a:lnTo>
                    <a:pt x="247" y="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3" name="Freeform 18"/>
            <p:cNvSpPr>
              <a:spLocks/>
            </p:cNvSpPr>
            <p:nvPr userDrawn="1"/>
          </p:nvSpPr>
          <p:spPr bwMode="auto">
            <a:xfrm>
              <a:off x="7542213" y="6354763"/>
              <a:ext cx="200025" cy="211138"/>
            </a:xfrm>
            <a:custGeom>
              <a:avLst/>
              <a:gdLst>
                <a:gd name="T0" fmla="*/ 9 w 317"/>
                <a:gd name="T1" fmla="*/ 0 h 330"/>
                <a:gd name="T2" fmla="*/ 0 w 317"/>
                <a:gd name="T3" fmla="*/ 10 h 330"/>
                <a:gd name="T4" fmla="*/ 0 w 317"/>
                <a:gd name="T5" fmla="*/ 19 h 330"/>
                <a:gd name="T6" fmla="*/ 18 w 317"/>
                <a:gd name="T7" fmla="*/ 35 h 330"/>
                <a:gd name="T8" fmla="*/ 49 w 317"/>
                <a:gd name="T9" fmla="*/ 44 h 330"/>
                <a:gd name="T10" fmla="*/ 49 w 317"/>
                <a:gd name="T11" fmla="*/ 193 h 330"/>
                <a:gd name="T12" fmla="*/ 152 w 317"/>
                <a:gd name="T13" fmla="*/ 330 h 330"/>
                <a:gd name="T14" fmla="*/ 247 w 317"/>
                <a:gd name="T15" fmla="*/ 280 h 330"/>
                <a:gd name="T16" fmla="*/ 249 w 317"/>
                <a:gd name="T17" fmla="*/ 280 h 330"/>
                <a:gd name="T18" fmla="*/ 249 w 317"/>
                <a:gd name="T19" fmla="*/ 312 h 330"/>
                <a:gd name="T20" fmla="*/ 257 w 317"/>
                <a:gd name="T21" fmla="*/ 320 h 330"/>
                <a:gd name="T22" fmla="*/ 309 w 317"/>
                <a:gd name="T23" fmla="*/ 320 h 330"/>
                <a:gd name="T24" fmla="*/ 317 w 317"/>
                <a:gd name="T25" fmla="*/ 312 h 330"/>
                <a:gd name="T26" fmla="*/ 317 w 317"/>
                <a:gd name="T27" fmla="*/ 8 h 330"/>
                <a:gd name="T28" fmla="*/ 309 w 317"/>
                <a:gd name="T29" fmla="*/ 0 h 330"/>
                <a:gd name="T30" fmla="*/ 255 w 317"/>
                <a:gd name="T31" fmla="*/ 0 h 330"/>
                <a:gd name="T32" fmla="*/ 247 w 317"/>
                <a:gd name="T33" fmla="*/ 8 h 330"/>
                <a:gd name="T34" fmla="*/ 247 w 317"/>
                <a:gd name="T35" fmla="*/ 226 h 330"/>
                <a:gd name="T36" fmla="*/ 173 w 317"/>
                <a:gd name="T37" fmla="*/ 268 h 330"/>
                <a:gd name="T38" fmla="*/ 119 w 317"/>
                <a:gd name="T39" fmla="*/ 173 h 330"/>
                <a:gd name="T40" fmla="*/ 119 w 317"/>
                <a:gd name="T41" fmla="*/ 8 h 330"/>
                <a:gd name="T42" fmla="*/ 111 w 317"/>
                <a:gd name="T43" fmla="*/ 0 h 330"/>
                <a:gd name="T44" fmla="*/ 9 w 317"/>
                <a:gd name="T45"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7" h="330">
                  <a:moveTo>
                    <a:pt x="9" y="0"/>
                  </a:moveTo>
                  <a:cubicBezTo>
                    <a:pt x="1" y="0"/>
                    <a:pt x="0" y="4"/>
                    <a:pt x="0" y="10"/>
                  </a:cubicBezTo>
                  <a:cubicBezTo>
                    <a:pt x="0" y="19"/>
                    <a:pt x="0" y="19"/>
                    <a:pt x="0" y="19"/>
                  </a:cubicBezTo>
                  <a:cubicBezTo>
                    <a:pt x="0" y="31"/>
                    <a:pt x="4" y="31"/>
                    <a:pt x="18" y="35"/>
                  </a:cubicBezTo>
                  <a:cubicBezTo>
                    <a:pt x="49" y="44"/>
                    <a:pt x="49" y="44"/>
                    <a:pt x="49" y="44"/>
                  </a:cubicBezTo>
                  <a:cubicBezTo>
                    <a:pt x="49" y="193"/>
                    <a:pt x="49" y="193"/>
                    <a:pt x="49" y="193"/>
                  </a:cubicBezTo>
                  <a:cubicBezTo>
                    <a:pt x="49" y="306"/>
                    <a:pt x="99" y="330"/>
                    <a:pt x="152" y="330"/>
                  </a:cubicBezTo>
                  <a:cubicBezTo>
                    <a:pt x="194" y="330"/>
                    <a:pt x="221" y="314"/>
                    <a:pt x="247" y="280"/>
                  </a:cubicBezTo>
                  <a:cubicBezTo>
                    <a:pt x="249" y="280"/>
                    <a:pt x="249" y="280"/>
                    <a:pt x="249" y="280"/>
                  </a:cubicBezTo>
                  <a:cubicBezTo>
                    <a:pt x="249" y="312"/>
                    <a:pt x="249" y="312"/>
                    <a:pt x="249" y="312"/>
                  </a:cubicBezTo>
                  <a:cubicBezTo>
                    <a:pt x="249" y="318"/>
                    <a:pt x="251" y="320"/>
                    <a:pt x="257" y="320"/>
                  </a:cubicBezTo>
                  <a:cubicBezTo>
                    <a:pt x="309" y="320"/>
                    <a:pt x="309" y="320"/>
                    <a:pt x="309" y="320"/>
                  </a:cubicBezTo>
                  <a:cubicBezTo>
                    <a:pt x="315" y="320"/>
                    <a:pt x="317" y="318"/>
                    <a:pt x="317" y="312"/>
                  </a:cubicBezTo>
                  <a:cubicBezTo>
                    <a:pt x="317" y="8"/>
                    <a:pt x="317" y="8"/>
                    <a:pt x="317" y="8"/>
                  </a:cubicBezTo>
                  <a:cubicBezTo>
                    <a:pt x="317" y="2"/>
                    <a:pt x="315" y="0"/>
                    <a:pt x="309" y="0"/>
                  </a:cubicBezTo>
                  <a:cubicBezTo>
                    <a:pt x="255" y="0"/>
                    <a:pt x="255" y="0"/>
                    <a:pt x="255" y="0"/>
                  </a:cubicBezTo>
                  <a:cubicBezTo>
                    <a:pt x="249" y="0"/>
                    <a:pt x="247" y="2"/>
                    <a:pt x="247" y="8"/>
                  </a:cubicBezTo>
                  <a:cubicBezTo>
                    <a:pt x="247" y="226"/>
                    <a:pt x="247" y="226"/>
                    <a:pt x="247" y="226"/>
                  </a:cubicBezTo>
                  <a:cubicBezTo>
                    <a:pt x="227" y="255"/>
                    <a:pt x="202" y="268"/>
                    <a:pt x="173" y="268"/>
                  </a:cubicBezTo>
                  <a:cubicBezTo>
                    <a:pt x="122" y="268"/>
                    <a:pt x="119" y="231"/>
                    <a:pt x="119" y="173"/>
                  </a:cubicBezTo>
                  <a:cubicBezTo>
                    <a:pt x="119" y="8"/>
                    <a:pt x="119" y="8"/>
                    <a:pt x="119" y="8"/>
                  </a:cubicBezTo>
                  <a:cubicBezTo>
                    <a:pt x="119" y="2"/>
                    <a:pt x="116" y="0"/>
                    <a:pt x="111" y="0"/>
                  </a:cubicBezTo>
                  <a:lnTo>
                    <a:pt x="9" y="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4" name="Freeform 19"/>
            <p:cNvSpPr>
              <a:spLocks/>
            </p:cNvSpPr>
            <p:nvPr userDrawn="1"/>
          </p:nvSpPr>
          <p:spPr bwMode="auto">
            <a:xfrm>
              <a:off x="7799388" y="6348413"/>
              <a:ext cx="295275" cy="211138"/>
            </a:xfrm>
            <a:custGeom>
              <a:avLst/>
              <a:gdLst>
                <a:gd name="T0" fmla="*/ 0 w 467"/>
                <a:gd name="T1" fmla="*/ 322 h 330"/>
                <a:gd name="T2" fmla="*/ 8 w 467"/>
                <a:gd name="T3" fmla="*/ 330 h 330"/>
                <a:gd name="T4" fmla="*/ 62 w 467"/>
                <a:gd name="T5" fmla="*/ 330 h 330"/>
                <a:gd name="T6" fmla="*/ 70 w 467"/>
                <a:gd name="T7" fmla="*/ 322 h 330"/>
                <a:gd name="T8" fmla="*/ 70 w 467"/>
                <a:gd name="T9" fmla="*/ 104 h 330"/>
                <a:gd name="T10" fmla="*/ 145 w 467"/>
                <a:gd name="T11" fmla="*/ 62 h 330"/>
                <a:gd name="T12" fmla="*/ 198 w 467"/>
                <a:gd name="T13" fmla="*/ 157 h 330"/>
                <a:gd name="T14" fmla="*/ 198 w 467"/>
                <a:gd name="T15" fmla="*/ 322 h 330"/>
                <a:gd name="T16" fmla="*/ 206 w 467"/>
                <a:gd name="T17" fmla="*/ 330 h 330"/>
                <a:gd name="T18" fmla="*/ 261 w 467"/>
                <a:gd name="T19" fmla="*/ 330 h 330"/>
                <a:gd name="T20" fmla="*/ 268 w 467"/>
                <a:gd name="T21" fmla="*/ 322 h 330"/>
                <a:gd name="T22" fmla="*/ 268 w 467"/>
                <a:gd name="T23" fmla="*/ 104 h 330"/>
                <a:gd name="T24" fmla="*/ 343 w 467"/>
                <a:gd name="T25" fmla="*/ 62 h 330"/>
                <a:gd name="T26" fmla="*/ 397 w 467"/>
                <a:gd name="T27" fmla="*/ 157 h 330"/>
                <a:gd name="T28" fmla="*/ 397 w 467"/>
                <a:gd name="T29" fmla="*/ 322 h 330"/>
                <a:gd name="T30" fmla="*/ 405 w 467"/>
                <a:gd name="T31" fmla="*/ 330 h 330"/>
                <a:gd name="T32" fmla="*/ 459 w 467"/>
                <a:gd name="T33" fmla="*/ 330 h 330"/>
                <a:gd name="T34" fmla="*/ 467 w 467"/>
                <a:gd name="T35" fmla="*/ 322 h 330"/>
                <a:gd name="T36" fmla="*/ 467 w 467"/>
                <a:gd name="T37" fmla="*/ 137 h 330"/>
                <a:gd name="T38" fmla="*/ 363 w 467"/>
                <a:gd name="T39" fmla="*/ 0 h 330"/>
                <a:gd name="T40" fmla="*/ 253 w 467"/>
                <a:gd name="T41" fmla="*/ 54 h 330"/>
                <a:gd name="T42" fmla="*/ 165 w 467"/>
                <a:gd name="T43" fmla="*/ 0 h 330"/>
                <a:gd name="T44" fmla="*/ 70 w 467"/>
                <a:gd name="T45" fmla="*/ 50 h 330"/>
                <a:gd name="T46" fmla="*/ 68 w 467"/>
                <a:gd name="T47" fmla="*/ 50 h 330"/>
                <a:gd name="T48" fmla="*/ 68 w 467"/>
                <a:gd name="T49" fmla="*/ 18 h 330"/>
                <a:gd name="T50" fmla="*/ 60 w 467"/>
                <a:gd name="T51" fmla="*/ 10 h 330"/>
                <a:gd name="T52" fmla="*/ 8 w 467"/>
                <a:gd name="T53" fmla="*/ 10 h 330"/>
                <a:gd name="T54" fmla="*/ 0 w 467"/>
                <a:gd name="T55" fmla="*/ 18 h 330"/>
                <a:gd name="T56" fmla="*/ 0 w 467"/>
                <a:gd name="T57" fmla="*/ 3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67" h="330">
                  <a:moveTo>
                    <a:pt x="0" y="322"/>
                  </a:moveTo>
                  <a:cubicBezTo>
                    <a:pt x="0" y="328"/>
                    <a:pt x="2" y="330"/>
                    <a:pt x="8" y="330"/>
                  </a:cubicBezTo>
                  <a:cubicBezTo>
                    <a:pt x="62" y="330"/>
                    <a:pt x="62" y="330"/>
                    <a:pt x="62" y="330"/>
                  </a:cubicBezTo>
                  <a:cubicBezTo>
                    <a:pt x="68" y="330"/>
                    <a:pt x="70" y="328"/>
                    <a:pt x="70" y="322"/>
                  </a:cubicBezTo>
                  <a:cubicBezTo>
                    <a:pt x="70" y="104"/>
                    <a:pt x="70" y="104"/>
                    <a:pt x="70" y="104"/>
                  </a:cubicBezTo>
                  <a:cubicBezTo>
                    <a:pt x="91" y="75"/>
                    <a:pt x="115" y="62"/>
                    <a:pt x="145" y="62"/>
                  </a:cubicBezTo>
                  <a:cubicBezTo>
                    <a:pt x="196" y="62"/>
                    <a:pt x="198" y="99"/>
                    <a:pt x="198" y="157"/>
                  </a:cubicBezTo>
                  <a:cubicBezTo>
                    <a:pt x="198" y="322"/>
                    <a:pt x="198" y="322"/>
                    <a:pt x="198" y="322"/>
                  </a:cubicBezTo>
                  <a:cubicBezTo>
                    <a:pt x="198" y="328"/>
                    <a:pt x="200" y="330"/>
                    <a:pt x="206" y="330"/>
                  </a:cubicBezTo>
                  <a:cubicBezTo>
                    <a:pt x="261" y="330"/>
                    <a:pt x="261" y="330"/>
                    <a:pt x="261" y="330"/>
                  </a:cubicBezTo>
                  <a:cubicBezTo>
                    <a:pt x="267" y="330"/>
                    <a:pt x="268" y="328"/>
                    <a:pt x="268" y="322"/>
                  </a:cubicBezTo>
                  <a:cubicBezTo>
                    <a:pt x="268" y="104"/>
                    <a:pt x="268" y="104"/>
                    <a:pt x="268" y="104"/>
                  </a:cubicBezTo>
                  <a:cubicBezTo>
                    <a:pt x="289" y="75"/>
                    <a:pt x="313" y="62"/>
                    <a:pt x="343" y="62"/>
                  </a:cubicBezTo>
                  <a:cubicBezTo>
                    <a:pt x="394" y="62"/>
                    <a:pt x="397" y="99"/>
                    <a:pt x="397" y="157"/>
                  </a:cubicBezTo>
                  <a:cubicBezTo>
                    <a:pt x="397" y="322"/>
                    <a:pt x="397" y="322"/>
                    <a:pt x="397" y="322"/>
                  </a:cubicBezTo>
                  <a:cubicBezTo>
                    <a:pt x="397" y="328"/>
                    <a:pt x="399" y="330"/>
                    <a:pt x="405" y="330"/>
                  </a:cubicBezTo>
                  <a:cubicBezTo>
                    <a:pt x="459" y="330"/>
                    <a:pt x="459" y="330"/>
                    <a:pt x="459" y="330"/>
                  </a:cubicBezTo>
                  <a:cubicBezTo>
                    <a:pt x="465" y="330"/>
                    <a:pt x="467" y="328"/>
                    <a:pt x="467" y="322"/>
                  </a:cubicBezTo>
                  <a:cubicBezTo>
                    <a:pt x="467" y="137"/>
                    <a:pt x="467" y="137"/>
                    <a:pt x="467" y="137"/>
                  </a:cubicBezTo>
                  <a:cubicBezTo>
                    <a:pt x="467" y="23"/>
                    <a:pt x="417" y="0"/>
                    <a:pt x="363" y="0"/>
                  </a:cubicBezTo>
                  <a:cubicBezTo>
                    <a:pt x="316" y="0"/>
                    <a:pt x="283" y="18"/>
                    <a:pt x="253" y="54"/>
                  </a:cubicBezTo>
                  <a:cubicBezTo>
                    <a:pt x="235" y="12"/>
                    <a:pt x="201" y="0"/>
                    <a:pt x="165" y="0"/>
                  </a:cubicBezTo>
                  <a:cubicBezTo>
                    <a:pt x="124" y="0"/>
                    <a:pt x="97" y="16"/>
                    <a:pt x="70" y="50"/>
                  </a:cubicBezTo>
                  <a:cubicBezTo>
                    <a:pt x="68" y="50"/>
                    <a:pt x="68" y="50"/>
                    <a:pt x="68" y="50"/>
                  </a:cubicBezTo>
                  <a:cubicBezTo>
                    <a:pt x="68" y="18"/>
                    <a:pt x="68" y="18"/>
                    <a:pt x="68" y="18"/>
                  </a:cubicBezTo>
                  <a:cubicBezTo>
                    <a:pt x="68" y="12"/>
                    <a:pt x="65" y="10"/>
                    <a:pt x="60" y="10"/>
                  </a:cubicBezTo>
                  <a:cubicBezTo>
                    <a:pt x="8" y="10"/>
                    <a:pt x="8" y="10"/>
                    <a:pt x="8" y="10"/>
                  </a:cubicBezTo>
                  <a:cubicBezTo>
                    <a:pt x="2" y="10"/>
                    <a:pt x="0" y="12"/>
                    <a:pt x="0" y="18"/>
                  </a:cubicBezTo>
                  <a:lnTo>
                    <a:pt x="0" y="3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xmlns="" val="183033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522000" y="1004344"/>
            <a:ext cx="8100000" cy="533400"/>
          </a:xfrm>
          <a:prstGeom prst="rect">
            <a:avLst/>
          </a:prstGeom>
        </p:spPr>
        <p:txBody>
          <a:bodyPr vert="horz" lIns="0" tIns="0" rIns="0" bIns="0" rtlCol="0" anchor="ctr">
            <a:no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522000" y="1814635"/>
            <a:ext cx="8100000" cy="4125365"/>
          </a:xfrm>
          <a:prstGeom prst="rect">
            <a:avLst/>
          </a:prstGeom>
        </p:spPr>
        <p:txBody>
          <a:bodyPr vert="horz" lIns="0" tIns="0" rIns="0" bIns="0" rtlCol="0">
            <a:no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1494000" y="6414409"/>
            <a:ext cx="108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&lt;datum&gt;</a:t>
            </a:r>
            <a:endParaRPr lang="nl-NL" dirty="0"/>
          </a:p>
        </p:txBody>
      </p:sp>
      <p:sp>
        <p:nvSpPr>
          <p:cNvPr id="5" name="Tijdelijke aanduiding voor voettekst 4"/>
          <p:cNvSpPr>
            <a:spLocks noGrp="1"/>
          </p:cNvSpPr>
          <p:nvPr>
            <p:ph type="ftr" sz="quarter" idx="3"/>
          </p:nvPr>
        </p:nvSpPr>
        <p:spPr>
          <a:xfrm>
            <a:off x="2790000" y="6414409"/>
            <a:ext cx="396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&lt;Titel van de presentatie&gt;</a:t>
            </a:r>
            <a:endParaRPr lang="nl-NL" dirty="0"/>
          </a:p>
        </p:txBody>
      </p:sp>
      <p:sp>
        <p:nvSpPr>
          <p:cNvPr id="6"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‹nr.›</a:t>
            </a:fld>
            <a:endParaRPr lang="nl-NL" dirty="0"/>
          </a:p>
        </p:txBody>
      </p:sp>
      <p:sp>
        <p:nvSpPr>
          <p:cNvPr id="7" name="Rechthoek 6"/>
          <p:cNvSpPr/>
          <p:nvPr/>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echthoek 17"/>
          <p:cNvSpPr/>
          <p:nvPr/>
        </p:nvSpPr>
        <p:spPr>
          <a:xfrm>
            <a:off x="522000" y="6264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9" name="Afbeelding 18"/>
          <p:cNvPicPr>
            <a:picLocks noChangeAspect="1"/>
          </p:cNvPicPr>
          <p:nvPr/>
        </p:nvPicPr>
        <p:blipFill>
          <a:blip r:embed="rId12" cstate="print">
            <a:extLst>
              <a:ext uri="{28A0092B-C50C-407E-A947-70E740481C1C}">
                <a14:useLocalDpi xmlns:a14="http://schemas.microsoft.com/office/drawing/2010/main" xmlns="" val="0"/>
              </a:ext>
            </a:extLst>
          </a:blip>
          <a:stretch>
            <a:fillRect/>
          </a:stretch>
        </p:blipFill>
        <p:spPr>
          <a:xfrm>
            <a:off x="7200000" y="6415200"/>
            <a:ext cx="1104790" cy="136800"/>
          </a:xfrm>
          <a:prstGeom prst="rect">
            <a:avLst/>
          </a:prstGeom>
        </p:spPr>
      </p:pic>
    </p:spTree>
    <p:extLst>
      <p:ext uri="{BB962C8B-B14F-4D97-AF65-F5344CB8AC3E}">
        <p14:creationId xmlns:p14="http://schemas.microsoft.com/office/powerpoint/2010/main" xmlns="" val="781012690"/>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0" r:id="rId3"/>
    <p:sldLayoutId id="2147483660" r:id="rId4"/>
    <p:sldLayoutId id="2147483652" r:id="rId5"/>
    <p:sldLayoutId id="2147483661" r:id="rId6"/>
    <p:sldLayoutId id="2147483662" r:id="rId7"/>
    <p:sldLayoutId id="2147483663" r:id="rId8"/>
    <p:sldLayoutId id="2147483664" r:id="rId9"/>
    <p:sldLayoutId id="2147483665" r:id="rId10"/>
  </p:sldLayoutIdLst>
  <p:hf sldNum="0" hdr="0" ftr="0" dt="0"/>
  <p:txStyles>
    <p:titleStyle>
      <a:lvl1pPr algn="l" defTabSz="914400" rtl="0" eaLnBrk="1" latinLnBrk="0" hangingPunct="1">
        <a:lnSpc>
          <a:spcPts val="4200"/>
        </a:lnSpc>
        <a:spcBef>
          <a:spcPct val="0"/>
        </a:spcBef>
        <a:buNone/>
        <a:defRPr sz="4000" b="1" kern="1200">
          <a:solidFill>
            <a:schemeClr val="tx2"/>
          </a:solidFill>
          <a:latin typeface="+mj-lt"/>
          <a:ea typeface="+mj-ea"/>
          <a:cs typeface="+mj-cs"/>
        </a:defRPr>
      </a:lvl1pPr>
    </p:titleStyle>
    <p:bodyStyle>
      <a:lvl1pPr marL="322263" indent="-322263"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1pPr>
      <a:lvl2pPr marL="647700" indent="-325438"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2pPr>
      <a:lvl3pPr marL="969963"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3pPr>
      <a:lvl4pPr marL="1293813" indent="-322263"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4pPr>
      <a:lvl5pPr marL="1619250"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google.nl/url?sa=i&amp;rct=j&amp;q=&amp;esrc=s&amp;source=images&amp;cd=&amp;cad=rja&amp;uact=8&amp;ved=0ahUKEwjjgM_jlY7MAhVF0RQKHWS1B5wQjRwIBw&amp;url=http%3A%2F%2Fhoorfriesland.nl%2Foproep-enquete-gehooronderzoek&amp;bvm=bv.119408272,d.bGs&amp;psig=AFQjCNHG8ZM2yogCgDz43xNFOgzJrUhkCw&amp;ust=1460724687627339"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Enqu</a:t>
            </a:r>
            <a:r>
              <a:rPr lang="nl-NL" dirty="0" smtClean="0">
                <a:latin typeface="Calibri"/>
                <a:cs typeface="Calibri"/>
              </a:rPr>
              <a:t>ê</a:t>
            </a:r>
            <a:r>
              <a:rPr lang="nl-NL" dirty="0" smtClean="0"/>
              <a:t>te fysieke activiteit</a:t>
            </a:r>
            <a:endParaRPr lang="nl-NL" dirty="0"/>
          </a:p>
        </p:txBody>
      </p:sp>
      <p:sp>
        <p:nvSpPr>
          <p:cNvPr id="3" name="Ondertitel 2"/>
          <p:cNvSpPr>
            <a:spLocks noGrp="1"/>
          </p:cNvSpPr>
          <p:nvPr>
            <p:ph type="subTitle" idx="1"/>
          </p:nvPr>
        </p:nvSpPr>
        <p:spPr/>
        <p:txBody>
          <a:bodyPr/>
          <a:lstStyle/>
          <a:p>
            <a:r>
              <a:rPr lang="nl-NL" sz="3600" dirty="0" smtClean="0"/>
              <a:t>Jongens met DMD en gezonde jongens</a:t>
            </a:r>
            <a:endParaRPr lang="nl-NL" sz="3600" dirty="0"/>
          </a:p>
        </p:txBody>
      </p:sp>
      <p:sp>
        <p:nvSpPr>
          <p:cNvPr id="4" name="Tijdelijke aanduiding voor tekst 3"/>
          <p:cNvSpPr>
            <a:spLocks noGrp="1"/>
          </p:cNvSpPr>
          <p:nvPr>
            <p:ph type="body" sz="quarter" idx="10"/>
          </p:nvPr>
        </p:nvSpPr>
        <p:spPr/>
        <p:txBody>
          <a:bodyPr/>
          <a:lstStyle/>
          <a:p>
            <a:r>
              <a:rPr lang="nl-NL" dirty="0" smtClean="0"/>
              <a:t>Lotte Heutinck, Nadine van Kampen, Merel Jansen en Imelda de Groot</a:t>
            </a:r>
            <a:endParaRPr lang="nl-N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Sport</a:t>
            </a:r>
            <a:endParaRPr lang="nl-NL" dirty="0"/>
          </a:p>
        </p:txBody>
      </p:sp>
      <p:graphicFrame>
        <p:nvGraphicFramePr>
          <p:cNvPr id="4" name="Tijdelijke aanduiding voor afbeelding 3"/>
          <p:cNvGraphicFramePr>
            <a:graphicFrameLocks noGrp="1"/>
          </p:cNvGraphicFramePr>
          <p:nvPr>
            <p:ph type="pic" sz="quarter" idx="15"/>
          </p:nvPr>
        </p:nvGraphicFramePr>
        <p:xfrm>
          <a:off x="323525" y="1761014"/>
          <a:ext cx="5976665" cy="2057400"/>
        </p:xfrm>
        <a:graphic>
          <a:graphicData uri="http://schemas.openxmlformats.org/drawingml/2006/table">
            <a:tbl>
              <a:tblPr/>
              <a:tblGrid>
                <a:gridCol w="1773231"/>
                <a:gridCol w="1036127"/>
                <a:gridCol w="457842"/>
                <a:gridCol w="457842"/>
                <a:gridCol w="457842"/>
                <a:gridCol w="457842"/>
                <a:gridCol w="1335939"/>
              </a:tblGrid>
              <a:tr h="0">
                <a:tc>
                  <a:txBody>
                    <a:bodyPr/>
                    <a:lstStyle/>
                    <a:p>
                      <a:pPr algn="l">
                        <a:lnSpc>
                          <a:spcPct val="150000"/>
                        </a:lnSpc>
                        <a:spcAft>
                          <a:spcPts val="0"/>
                        </a:spcAft>
                      </a:pPr>
                      <a:endParaRPr lang="nl-NL" sz="1100" dirty="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b="1" dirty="0">
                          <a:solidFill>
                            <a:srgbClr val="365F91"/>
                          </a:solidFill>
                          <a:latin typeface="Calibri"/>
                          <a:ea typeface="Calibri"/>
                          <a:cs typeface="Times New Roman"/>
                        </a:rPr>
                        <a:t>Total DMD group</a:t>
                      </a:r>
                      <a:endParaRPr lang="nl-NL" sz="1100" dirty="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b="1" dirty="0">
                          <a:solidFill>
                            <a:srgbClr val="365F91"/>
                          </a:solidFill>
                          <a:latin typeface="Calibri"/>
                          <a:ea typeface="Calibri"/>
                          <a:cs typeface="Times New Roman"/>
                        </a:rPr>
                        <a:t>Early ambulatory stage</a:t>
                      </a:r>
                      <a:endParaRPr lang="nl-NL" sz="1100" dirty="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b="1" dirty="0">
                          <a:solidFill>
                            <a:srgbClr val="365F91"/>
                          </a:solidFill>
                          <a:latin typeface="Calibri"/>
                          <a:ea typeface="Calibri"/>
                          <a:cs typeface="Times New Roman"/>
                        </a:rPr>
                        <a:t>Late ambulatory stage</a:t>
                      </a:r>
                      <a:endParaRPr lang="nl-NL" sz="1100" dirty="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b="1" dirty="0">
                          <a:solidFill>
                            <a:srgbClr val="365F91"/>
                          </a:solidFill>
                          <a:latin typeface="Calibri"/>
                          <a:ea typeface="Calibri"/>
                          <a:cs typeface="Times New Roman"/>
                        </a:rPr>
                        <a:t>Early non-ambulatory stage</a:t>
                      </a:r>
                      <a:endParaRPr lang="nl-NL" sz="1100" dirty="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b="1" dirty="0">
                          <a:solidFill>
                            <a:srgbClr val="365F91"/>
                          </a:solidFill>
                          <a:latin typeface="Calibri"/>
                          <a:ea typeface="Calibri"/>
                          <a:cs typeface="Times New Roman"/>
                        </a:rPr>
                        <a:t>Late non-ambulatory stage</a:t>
                      </a:r>
                      <a:endParaRPr lang="nl-NL" sz="1100" dirty="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b="1" dirty="0">
                          <a:solidFill>
                            <a:srgbClr val="365F91"/>
                          </a:solidFill>
                          <a:latin typeface="Calibri"/>
                          <a:ea typeface="Calibri"/>
                          <a:cs typeface="Times New Roman"/>
                        </a:rPr>
                        <a:t>Healthy boys</a:t>
                      </a:r>
                      <a:endParaRPr lang="nl-NL" sz="1100" dirty="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0">
                <a:tc>
                  <a:txBody>
                    <a:bodyPr/>
                    <a:lstStyle/>
                    <a:p>
                      <a:pPr algn="l">
                        <a:lnSpc>
                          <a:spcPct val="150000"/>
                        </a:lnSpc>
                        <a:spcAft>
                          <a:spcPts val="0"/>
                        </a:spcAft>
                      </a:pPr>
                      <a:r>
                        <a:rPr lang="en-US" sz="900" b="1" dirty="0">
                          <a:solidFill>
                            <a:srgbClr val="365F91"/>
                          </a:solidFill>
                          <a:latin typeface="Calibri"/>
                          <a:ea typeface="Calibri"/>
                          <a:cs typeface="Times New Roman"/>
                        </a:rPr>
                        <a:t>Playing sports</a:t>
                      </a:r>
                      <a:endParaRPr lang="nl-NL" sz="1100" dirty="0">
                        <a:solidFill>
                          <a:srgbClr val="365F91"/>
                        </a:solidFill>
                        <a:latin typeface="Calibri"/>
                        <a:ea typeface="Calibri"/>
                        <a:cs typeface="Times New Roman"/>
                      </a:endParaRPr>
                    </a:p>
                    <a:p>
                      <a:pPr algn="l">
                        <a:lnSpc>
                          <a:spcPct val="150000"/>
                        </a:lnSpc>
                        <a:spcAft>
                          <a:spcPts val="0"/>
                        </a:spcAft>
                      </a:pPr>
                      <a:r>
                        <a:rPr lang="en-US" sz="900" b="1" dirty="0">
                          <a:solidFill>
                            <a:srgbClr val="365F91"/>
                          </a:solidFill>
                          <a:latin typeface="Calibri"/>
                          <a:ea typeface="Calibri"/>
                          <a:cs typeface="Times New Roman"/>
                        </a:rPr>
                        <a:t>Yes </a:t>
                      </a:r>
                      <a:r>
                        <a:rPr lang="en-US" sz="900" b="1" dirty="0" smtClean="0">
                          <a:solidFill>
                            <a:srgbClr val="365F91"/>
                          </a:solidFill>
                          <a:latin typeface="Calibri"/>
                          <a:ea typeface="Calibri"/>
                          <a:cs typeface="Times New Roman"/>
                        </a:rPr>
                        <a:t>(%)</a:t>
                      </a:r>
                    </a:p>
                    <a:p>
                      <a:pPr algn="l">
                        <a:lnSpc>
                          <a:spcPct val="150000"/>
                        </a:lnSpc>
                        <a:spcAft>
                          <a:spcPts val="0"/>
                        </a:spcAft>
                      </a:pPr>
                      <a:endParaRPr lang="nl-NL" sz="1100" dirty="0">
                        <a:solidFill>
                          <a:srgbClr val="365F91"/>
                        </a:solidFill>
                        <a:latin typeface="Calibri"/>
                        <a:ea typeface="Calibri"/>
                        <a:cs typeface="Times New Roman"/>
                      </a:endParaRPr>
                    </a:p>
                    <a:p>
                      <a:pPr algn="l">
                        <a:lnSpc>
                          <a:spcPct val="150000"/>
                        </a:lnSpc>
                        <a:spcAft>
                          <a:spcPts val="0"/>
                        </a:spcAft>
                      </a:pPr>
                      <a:r>
                        <a:rPr lang="en-US" sz="900" b="1" dirty="0">
                          <a:solidFill>
                            <a:srgbClr val="365F91"/>
                          </a:solidFill>
                          <a:latin typeface="Calibri"/>
                          <a:ea typeface="Calibri"/>
                          <a:cs typeface="Times New Roman"/>
                        </a:rPr>
                        <a:t>No (%)</a:t>
                      </a:r>
                      <a:endParaRPr lang="nl-NL" sz="1100" dirty="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l">
                        <a:lnSpc>
                          <a:spcPct val="150000"/>
                        </a:lnSpc>
                        <a:spcAft>
                          <a:spcPts val="0"/>
                        </a:spcAft>
                      </a:pPr>
                      <a:endParaRPr lang="en-US" sz="900" dirty="0">
                        <a:solidFill>
                          <a:srgbClr val="365F91"/>
                        </a:solidFill>
                        <a:latin typeface="Calibri"/>
                        <a:ea typeface="Calibri"/>
                        <a:cs typeface="Times New Roman"/>
                      </a:endParaRPr>
                    </a:p>
                    <a:p>
                      <a:pPr algn="l">
                        <a:lnSpc>
                          <a:spcPct val="150000"/>
                        </a:lnSpc>
                        <a:spcAft>
                          <a:spcPts val="0"/>
                        </a:spcAft>
                      </a:pPr>
                      <a:r>
                        <a:rPr lang="en-US" sz="900" dirty="0">
                          <a:solidFill>
                            <a:srgbClr val="365F91"/>
                          </a:solidFill>
                          <a:latin typeface="Calibri"/>
                          <a:ea typeface="Calibri"/>
                          <a:cs typeface="Times New Roman"/>
                        </a:rPr>
                        <a:t>69.7 (n=56)</a:t>
                      </a:r>
                      <a:endParaRPr lang="nl-NL" sz="1100" dirty="0">
                        <a:solidFill>
                          <a:srgbClr val="365F91"/>
                        </a:solidFill>
                        <a:latin typeface="Calibri"/>
                        <a:ea typeface="Calibri"/>
                        <a:cs typeface="Times New Roman"/>
                      </a:endParaRPr>
                    </a:p>
                    <a:p>
                      <a:pPr algn="l">
                        <a:lnSpc>
                          <a:spcPct val="150000"/>
                        </a:lnSpc>
                        <a:spcAft>
                          <a:spcPts val="0"/>
                        </a:spcAft>
                      </a:pPr>
                      <a:endParaRPr lang="en-US" sz="900" dirty="0" smtClean="0">
                        <a:solidFill>
                          <a:srgbClr val="365F91"/>
                        </a:solidFill>
                        <a:latin typeface="Calibri"/>
                        <a:ea typeface="Calibri"/>
                        <a:cs typeface="Times New Roman"/>
                      </a:endParaRPr>
                    </a:p>
                    <a:p>
                      <a:pPr algn="l">
                        <a:lnSpc>
                          <a:spcPct val="150000"/>
                        </a:lnSpc>
                        <a:spcAft>
                          <a:spcPts val="0"/>
                        </a:spcAft>
                      </a:pPr>
                      <a:r>
                        <a:rPr lang="en-US" sz="900" dirty="0" smtClean="0">
                          <a:solidFill>
                            <a:srgbClr val="365F91"/>
                          </a:solidFill>
                          <a:latin typeface="Calibri"/>
                          <a:ea typeface="Calibri"/>
                          <a:cs typeface="Times New Roman"/>
                        </a:rPr>
                        <a:t>30.9 </a:t>
                      </a:r>
                      <a:r>
                        <a:rPr lang="en-US" sz="900" dirty="0">
                          <a:solidFill>
                            <a:srgbClr val="365F91"/>
                          </a:solidFill>
                          <a:latin typeface="Calibri"/>
                          <a:ea typeface="Calibri"/>
                          <a:cs typeface="Times New Roman"/>
                        </a:rPr>
                        <a:t>(n=25)</a:t>
                      </a:r>
                      <a:endParaRPr lang="nl-NL" sz="1100" dirty="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l">
                        <a:lnSpc>
                          <a:spcPct val="150000"/>
                        </a:lnSpc>
                        <a:spcAft>
                          <a:spcPts val="0"/>
                        </a:spcAft>
                      </a:pPr>
                      <a:endParaRPr lang="en-US" sz="900">
                        <a:solidFill>
                          <a:srgbClr val="365F91"/>
                        </a:solidFill>
                        <a:latin typeface="Calibri"/>
                        <a:ea typeface="Calibri"/>
                        <a:cs typeface="Times New Roman"/>
                      </a:endParaRPr>
                    </a:p>
                    <a:p>
                      <a:pPr algn="l">
                        <a:lnSpc>
                          <a:spcPct val="150000"/>
                        </a:lnSpc>
                        <a:spcAft>
                          <a:spcPts val="0"/>
                        </a:spcAft>
                      </a:pPr>
                      <a:r>
                        <a:rPr lang="en-US" sz="900">
                          <a:solidFill>
                            <a:srgbClr val="365F91"/>
                          </a:solidFill>
                          <a:latin typeface="Calibri"/>
                          <a:ea typeface="Calibri"/>
                          <a:cs typeface="Times New Roman"/>
                        </a:rPr>
                        <a:t>72.7 (n=16)</a:t>
                      </a:r>
                      <a:endParaRPr lang="nl-NL" sz="1100">
                        <a:solidFill>
                          <a:srgbClr val="365F91"/>
                        </a:solidFill>
                        <a:latin typeface="Calibri"/>
                        <a:ea typeface="Calibri"/>
                        <a:cs typeface="Times New Roman"/>
                      </a:endParaRPr>
                    </a:p>
                    <a:p>
                      <a:pPr algn="l">
                        <a:lnSpc>
                          <a:spcPct val="150000"/>
                        </a:lnSpc>
                        <a:spcAft>
                          <a:spcPts val="0"/>
                        </a:spcAft>
                      </a:pPr>
                      <a:r>
                        <a:rPr lang="en-US" sz="900">
                          <a:solidFill>
                            <a:srgbClr val="365F91"/>
                          </a:solidFill>
                          <a:latin typeface="Calibri"/>
                          <a:ea typeface="Calibri"/>
                          <a:cs typeface="Times New Roman"/>
                        </a:rPr>
                        <a:t>27.3 (n=6)</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l">
                        <a:lnSpc>
                          <a:spcPct val="150000"/>
                        </a:lnSpc>
                        <a:spcAft>
                          <a:spcPts val="0"/>
                        </a:spcAft>
                      </a:pPr>
                      <a:endParaRPr lang="en-US" sz="900">
                        <a:solidFill>
                          <a:srgbClr val="365F91"/>
                        </a:solidFill>
                        <a:latin typeface="Calibri"/>
                        <a:ea typeface="Calibri"/>
                        <a:cs typeface="Times New Roman"/>
                      </a:endParaRPr>
                    </a:p>
                    <a:p>
                      <a:pPr algn="l">
                        <a:lnSpc>
                          <a:spcPct val="150000"/>
                        </a:lnSpc>
                        <a:spcAft>
                          <a:spcPts val="0"/>
                        </a:spcAft>
                      </a:pPr>
                      <a:r>
                        <a:rPr lang="en-US" sz="900">
                          <a:solidFill>
                            <a:srgbClr val="365F91"/>
                          </a:solidFill>
                          <a:latin typeface="Calibri"/>
                          <a:ea typeface="Calibri"/>
                          <a:cs typeface="Times New Roman"/>
                        </a:rPr>
                        <a:t>90.1 (n=10)</a:t>
                      </a:r>
                      <a:endParaRPr lang="nl-NL" sz="1100">
                        <a:solidFill>
                          <a:srgbClr val="365F91"/>
                        </a:solidFill>
                        <a:latin typeface="Calibri"/>
                        <a:ea typeface="Calibri"/>
                        <a:cs typeface="Times New Roman"/>
                      </a:endParaRPr>
                    </a:p>
                    <a:p>
                      <a:pPr algn="l">
                        <a:lnSpc>
                          <a:spcPct val="150000"/>
                        </a:lnSpc>
                        <a:spcAft>
                          <a:spcPts val="0"/>
                        </a:spcAft>
                      </a:pPr>
                      <a:r>
                        <a:rPr lang="en-US" sz="900">
                          <a:solidFill>
                            <a:srgbClr val="365F91"/>
                          </a:solidFill>
                          <a:latin typeface="Calibri"/>
                          <a:ea typeface="Calibri"/>
                          <a:cs typeface="Times New Roman"/>
                        </a:rPr>
                        <a:t>9.1 (n=1)</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l">
                        <a:lnSpc>
                          <a:spcPct val="150000"/>
                        </a:lnSpc>
                        <a:spcAft>
                          <a:spcPts val="0"/>
                        </a:spcAft>
                      </a:pPr>
                      <a:endParaRPr lang="en-US" sz="900">
                        <a:solidFill>
                          <a:srgbClr val="365F91"/>
                        </a:solidFill>
                        <a:latin typeface="Calibri"/>
                        <a:ea typeface="Calibri"/>
                        <a:cs typeface="Times New Roman"/>
                      </a:endParaRPr>
                    </a:p>
                    <a:p>
                      <a:pPr algn="l">
                        <a:lnSpc>
                          <a:spcPct val="150000"/>
                        </a:lnSpc>
                        <a:spcAft>
                          <a:spcPts val="0"/>
                        </a:spcAft>
                      </a:pPr>
                      <a:r>
                        <a:rPr lang="en-US" sz="900">
                          <a:solidFill>
                            <a:srgbClr val="365F91"/>
                          </a:solidFill>
                          <a:latin typeface="Calibri"/>
                          <a:ea typeface="Calibri"/>
                          <a:cs typeface="Times New Roman"/>
                        </a:rPr>
                        <a:t>80.0 (n=8)</a:t>
                      </a:r>
                      <a:endParaRPr lang="nl-NL" sz="1100">
                        <a:solidFill>
                          <a:srgbClr val="365F91"/>
                        </a:solidFill>
                        <a:latin typeface="Calibri"/>
                        <a:ea typeface="Calibri"/>
                        <a:cs typeface="Times New Roman"/>
                      </a:endParaRPr>
                    </a:p>
                    <a:p>
                      <a:pPr algn="l">
                        <a:lnSpc>
                          <a:spcPct val="150000"/>
                        </a:lnSpc>
                        <a:spcAft>
                          <a:spcPts val="0"/>
                        </a:spcAft>
                      </a:pPr>
                      <a:r>
                        <a:rPr lang="en-US" sz="900">
                          <a:solidFill>
                            <a:srgbClr val="365F91"/>
                          </a:solidFill>
                          <a:latin typeface="Calibri"/>
                          <a:ea typeface="Calibri"/>
                          <a:cs typeface="Times New Roman"/>
                        </a:rPr>
                        <a:t>20.0 (n=2)</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l">
                        <a:lnSpc>
                          <a:spcPct val="150000"/>
                        </a:lnSpc>
                        <a:spcAft>
                          <a:spcPts val="0"/>
                        </a:spcAft>
                      </a:pPr>
                      <a:endParaRPr lang="en-US" sz="900">
                        <a:solidFill>
                          <a:srgbClr val="365F91"/>
                        </a:solidFill>
                        <a:latin typeface="Calibri"/>
                        <a:ea typeface="Calibri"/>
                        <a:cs typeface="Times New Roman"/>
                      </a:endParaRPr>
                    </a:p>
                    <a:p>
                      <a:pPr algn="l">
                        <a:lnSpc>
                          <a:spcPct val="150000"/>
                        </a:lnSpc>
                        <a:spcAft>
                          <a:spcPts val="0"/>
                        </a:spcAft>
                      </a:pPr>
                      <a:r>
                        <a:rPr lang="en-US" sz="900">
                          <a:solidFill>
                            <a:srgbClr val="365F91"/>
                          </a:solidFill>
                          <a:latin typeface="Calibri"/>
                          <a:ea typeface="Calibri"/>
                          <a:cs typeface="Times New Roman"/>
                        </a:rPr>
                        <a:t>57.9 (n=16)</a:t>
                      </a:r>
                      <a:endParaRPr lang="nl-NL" sz="1100">
                        <a:solidFill>
                          <a:srgbClr val="365F91"/>
                        </a:solidFill>
                        <a:latin typeface="Calibri"/>
                        <a:ea typeface="Calibri"/>
                        <a:cs typeface="Times New Roman"/>
                      </a:endParaRPr>
                    </a:p>
                    <a:p>
                      <a:pPr algn="l">
                        <a:lnSpc>
                          <a:spcPct val="150000"/>
                        </a:lnSpc>
                        <a:spcAft>
                          <a:spcPts val="0"/>
                        </a:spcAft>
                      </a:pPr>
                      <a:r>
                        <a:rPr lang="en-US" sz="900">
                          <a:solidFill>
                            <a:srgbClr val="365F91"/>
                          </a:solidFill>
                          <a:latin typeface="Calibri"/>
                          <a:ea typeface="Calibri"/>
                          <a:cs typeface="Times New Roman"/>
                        </a:rPr>
                        <a:t>42.1 (n=22)</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algn="l">
                        <a:lnSpc>
                          <a:spcPct val="150000"/>
                        </a:lnSpc>
                        <a:spcAft>
                          <a:spcPts val="0"/>
                        </a:spcAft>
                      </a:pPr>
                      <a:endParaRPr lang="en-US" sz="900" dirty="0">
                        <a:solidFill>
                          <a:srgbClr val="365F91"/>
                        </a:solidFill>
                        <a:latin typeface="Calibri"/>
                        <a:ea typeface="Calibri"/>
                        <a:cs typeface="Times New Roman"/>
                      </a:endParaRPr>
                    </a:p>
                    <a:p>
                      <a:pPr algn="l">
                        <a:lnSpc>
                          <a:spcPct val="150000"/>
                        </a:lnSpc>
                        <a:spcAft>
                          <a:spcPts val="0"/>
                        </a:spcAft>
                      </a:pPr>
                      <a:r>
                        <a:rPr lang="en-US" sz="900" dirty="0">
                          <a:solidFill>
                            <a:srgbClr val="365F91"/>
                          </a:solidFill>
                          <a:latin typeface="Calibri"/>
                          <a:ea typeface="Calibri"/>
                          <a:cs typeface="Times New Roman"/>
                        </a:rPr>
                        <a:t>88.4 (n=175)</a:t>
                      </a:r>
                      <a:endParaRPr lang="nl-NL" sz="1100" dirty="0">
                        <a:solidFill>
                          <a:srgbClr val="365F91"/>
                        </a:solidFill>
                        <a:latin typeface="Calibri"/>
                        <a:ea typeface="Calibri"/>
                        <a:cs typeface="Times New Roman"/>
                      </a:endParaRPr>
                    </a:p>
                    <a:p>
                      <a:pPr algn="l">
                        <a:lnSpc>
                          <a:spcPct val="150000"/>
                        </a:lnSpc>
                        <a:spcAft>
                          <a:spcPts val="0"/>
                        </a:spcAft>
                      </a:pPr>
                      <a:r>
                        <a:rPr lang="en-US" sz="900" dirty="0">
                          <a:solidFill>
                            <a:srgbClr val="365F91"/>
                          </a:solidFill>
                          <a:latin typeface="Calibri"/>
                          <a:ea typeface="Calibri"/>
                          <a:cs typeface="Times New Roman"/>
                        </a:rPr>
                        <a:t>11.6 (n=23)</a:t>
                      </a:r>
                      <a:endParaRPr lang="nl-NL" sz="1100" dirty="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vind je fysieke activiteit?</a:t>
            </a:r>
            <a:endParaRPr lang="nl-NL" dirty="0"/>
          </a:p>
        </p:txBody>
      </p:sp>
      <p:graphicFrame>
        <p:nvGraphicFramePr>
          <p:cNvPr id="4" name="Tijdelijke aanduiding voor afbeelding 3"/>
          <p:cNvGraphicFramePr>
            <a:graphicFrameLocks noGrp="1"/>
          </p:cNvGraphicFramePr>
          <p:nvPr>
            <p:ph type="pic" sz="quarter" idx="15"/>
          </p:nvPr>
        </p:nvGraphicFramePr>
        <p:xfrm>
          <a:off x="522288" y="1652588"/>
          <a:ext cx="8099425" cy="41259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dirty="0" smtClean="0"/>
              <a:t>Hoe moeilijk is het om fysiek actief te zijn?</a:t>
            </a:r>
            <a:endParaRPr lang="nl-NL" sz="3600" dirty="0"/>
          </a:p>
        </p:txBody>
      </p:sp>
      <p:graphicFrame>
        <p:nvGraphicFramePr>
          <p:cNvPr id="4" name="Tijdelijke aanduiding voor afbeelding 3"/>
          <p:cNvGraphicFramePr>
            <a:graphicFrameLocks noGrp="1"/>
          </p:cNvGraphicFramePr>
          <p:nvPr>
            <p:ph type="pic" sz="quarter" idx="15"/>
          </p:nvPr>
        </p:nvGraphicFramePr>
        <p:xfrm>
          <a:off x="522288" y="1652588"/>
          <a:ext cx="8099425" cy="41259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Welke voordelen zie je?</a:t>
            </a:r>
            <a:endParaRPr lang="nl-NL" dirty="0"/>
          </a:p>
        </p:txBody>
      </p:sp>
      <p:graphicFrame>
        <p:nvGraphicFramePr>
          <p:cNvPr id="4" name="Tijdelijke aanduiding voor afbeelding 3"/>
          <p:cNvGraphicFramePr>
            <a:graphicFrameLocks noGrp="1"/>
          </p:cNvGraphicFramePr>
          <p:nvPr>
            <p:ph type="pic" sz="quarter" idx="15"/>
          </p:nvPr>
        </p:nvGraphicFramePr>
        <p:xfrm>
          <a:off x="522288" y="1652588"/>
          <a:ext cx="8099425" cy="41259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800" dirty="0" smtClean="0"/>
              <a:t>Welke problemen ervaar je om fysiek actief te zijn?</a:t>
            </a:r>
            <a:endParaRPr lang="nl-NL" sz="2800" dirty="0"/>
          </a:p>
        </p:txBody>
      </p:sp>
      <p:graphicFrame>
        <p:nvGraphicFramePr>
          <p:cNvPr id="4" name="Tijdelijke aanduiding voor afbeelding 3"/>
          <p:cNvGraphicFramePr>
            <a:graphicFrameLocks noGrp="1"/>
          </p:cNvGraphicFramePr>
          <p:nvPr>
            <p:ph type="pic" sz="quarter" idx="15"/>
          </p:nvPr>
        </p:nvGraphicFramePr>
        <p:xfrm>
          <a:off x="522288" y="1652588"/>
          <a:ext cx="8099425" cy="41259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Problemen per fase DMD</a:t>
            </a:r>
            <a:endParaRPr lang="nl-NL" dirty="0"/>
          </a:p>
        </p:txBody>
      </p:sp>
      <p:graphicFrame>
        <p:nvGraphicFramePr>
          <p:cNvPr id="4" name="Tijdelijke aanduiding voor afbeelding 3"/>
          <p:cNvGraphicFramePr>
            <a:graphicFrameLocks noGrp="1"/>
          </p:cNvGraphicFramePr>
          <p:nvPr>
            <p:ph type="pic" sz="quarter" idx="15"/>
          </p:nvPr>
        </p:nvGraphicFramePr>
        <p:xfrm>
          <a:off x="522288" y="1652588"/>
          <a:ext cx="8099425" cy="41259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22000" y="836712"/>
            <a:ext cx="8100000" cy="533400"/>
          </a:xfrm>
        </p:spPr>
        <p:txBody>
          <a:bodyPr/>
          <a:lstStyle/>
          <a:p>
            <a:r>
              <a:rPr lang="nl-NL" dirty="0" smtClean="0"/>
              <a:t>Passieve activiteiten </a:t>
            </a:r>
            <a:endParaRPr lang="nl-NL" dirty="0"/>
          </a:p>
        </p:txBody>
      </p:sp>
      <p:graphicFrame>
        <p:nvGraphicFramePr>
          <p:cNvPr id="4" name="Tijdelijke aanduiding voor afbeelding 3"/>
          <p:cNvGraphicFramePr>
            <a:graphicFrameLocks noGrp="1"/>
          </p:cNvGraphicFramePr>
          <p:nvPr>
            <p:ph type="pic" sz="quarter" idx="15"/>
          </p:nvPr>
        </p:nvGraphicFramePr>
        <p:xfrm>
          <a:off x="899590" y="1556792"/>
          <a:ext cx="7344820" cy="4104455"/>
        </p:xfrm>
        <a:graphic>
          <a:graphicData uri="http://schemas.openxmlformats.org/drawingml/2006/table">
            <a:tbl>
              <a:tblPr/>
              <a:tblGrid>
                <a:gridCol w="1660298"/>
                <a:gridCol w="947156"/>
                <a:gridCol w="947156"/>
                <a:gridCol w="947949"/>
                <a:gridCol w="947156"/>
                <a:gridCol w="947156"/>
                <a:gridCol w="947949"/>
              </a:tblGrid>
              <a:tr h="820891">
                <a:tc>
                  <a:txBody>
                    <a:bodyPr/>
                    <a:lstStyle/>
                    <a:p>
                      <a:pPr algn="l">
                        <a:lnSpc>
                          <a:spcPct val="150000"/>
                        </a:lnSpc>
                        <a:spcAft>
                          <a:spcPts val="0"/>
                        </a:spcAft>
                      </a:pPr>
                      <a:endParaRPr lang="nl-NL" sz="1100" dirty="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b="1">
                          <a:solidFill>
                            <a:srgbClr val="365F91"/>
                          </a:solidFill>
                          <a:latin typeface="Calibri"/>
                          <a:ea typeface="Calibri"/>
                          <a:cs typeface="Times New Roman"/>
                        </a:rPr>
                        <a:t>Total DMD group</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b="1">
                          <a:solidFill>
                            <a:srgbClr val="365F91"/>
                          </a:solidFill>
                          <a:latin typeface="Calibri"/>
                          <a:ea typeface="Calibri"/>
                          <a:cs typeface="Times New Roman"/>
                        </a:rPr>
                        <a:t>Early ambulatory stage</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b="1">
                          <a:solidFill>
                            <a:srgbClr val="365F91"/>
                          </a:solidFill>
                          <a:latin typeface="Calibri"/>
                          <a:ea typeface="Calibri"/>
                          <a:cs typeface="Times New Roman"/>
                        </a:rPr>
                        <a:t>Late ambulatory stage</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b="1">
                          <a:solidFill>
                            <a:srgbClr val="365F91"/>
                          </a:solidFill>
                          <a:latin typeface="Calibri"/>
                          <a:ea typeface="Calibri"/>
                          <a:cs typeface="Times New Roman"/>
                        </a:rPr>
                        <a:t>Early non-ambulatory stage</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b="1">
                          <a:solidFill>
                            <a:srgbClr val="365F91"/>
                          </a:solidFill>
                          <a:latin typeface="Calibri"/>
                          <a:ea typeface="Calibri"/>
                          <a:cs typeface="Times New Roman"/>
                        </a:rPr>
                        <a:t>Late non-ambulatory stage</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b="1">
                          <a:solidFill>
                            <a:srgbClr val="365F91"/>
                          </a:solidFill>
                          <a:latin typeface="Calibri"/>
                          <a:ea typeface="Calibri"/>
                          <a:cs typeface="Times New Roman"/>
                        </a:rPr>
                        <a:t>Healthy boys</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47261">
                <a:tc>
                  <a:txBody>
                    <a:bodyPr/>
                    <a:lstStyle/>
                    <a:p>
                      <a:pPr algn="l">
                        <a:lnSpc>
                          <a:spcPct val="150000"/>
                        </a:lnSpc>
                        <a:spcAft>
                          <a:spcPts val="0"/>
                        </a:spcAft>
                      </a:pPr>
                      <a:r>
                        <a:rPr lang="en-US" sz="900" b="1">
                          <a:solidFill>
                            <a:srgbClr val="365F91"/>
                          </a:solidFill>
                          <a:latin typeface="Calibri"/>
                          <a:ea typeface="Calibri"/>
                          <a:cs typeface="Times New Roman"/>
                        </a:rPr>
                        <a:t>Screen time (hours per day), mean (SD)</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5.9 (4.0)</a:t>
                      </a:r>
                      <a:endParaRPr lang="nl-NL" sz="1100">
                        <a:solidFill>
                          <a:srgbClr val="365F91"/>
                        </a:solidFill>
                        <a:latin typeface="Calibri"/>
                        <a:ea typeface="Calibri"/>
                        <a:cs typeface="Times New Roman"/>
                      </a:endParaRPr>
                    </a:p>
                    <a:p>
                      <a:pPr algn="l">
                        <a:lnSpc>
                          <a:spcPct val="150000"/>
                        </a:lnSpc>
                        <a:spcAft>
                          <a:spcPts val="0"/>
                        </a:spcAft>
                      </a:pPr>
                      <a:r>
                        <a:rPr lang="en-US" sz="900">
                          <a:solidFill>
                            <a:srgbClr val="365F91"/>
                          </a:solidFill>
                          <a:latin typeface="Calibri"/>
                          <a:ea typeface="Calibri"/>
                          <a:cs typeface="Times New Roman"/>
                        </a:rPr>
                        <a:t>n=69</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3.5 (3.3)</a:t>
                      </a:r>
                      <a:endParaRPr lang="nl-NL" sz="1100">
                        <a:solidFill>
                          <a:srgbClr val="365F91"/>
                        </a:solidFill>
                        <a:latin typeface="Calibri"/>
                        <a:ea typeface="Calibri"/>
                        <a:cs typeface="Times New Roman"/>
                      </a:endParaRPr>
                    </a:p>
                    <a:p>
                      <a:pPr algn="l">
                        <a:lnSpc>
                          <a:spcPct val="150000"/>
                        </a:lnSpc>
                        <a:spcAft>
                          <a:spcPts val="0"/>
                        </a:spcAft>
                      </a:pPr>
                      <a:r>
                        <a:rPr lang="en-US" sz="900">
                          <a:solidFill>
                            <a:srgbClr val="365F91"/>
                          </a:solidFill>
                          <a:latin typeface="Calibri"/>
                          <a:ea typeface="Calibri"/>
                          <a:cs typeface="Times New Roman"/>
                        </a:rPr>
                        <a:t>n=20</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4.9 (3.5)</a:t>
                      </a:r>
                      <a:endParaRPr lang="nl-NL" sz="1100">
                        <a:solidFill>
                          <a:srgbClr val="365F91"/>
                        </a:solidFill>
                        <a:latin typeface="Calibri"/>
                        <a:ea typeface="Calibri"/>
                        <a:cs typeface="Times New Roman"/>
                      </a:endParaRPr>
                    </a:p>
                    <a:p>
                      <a:pPr algn="l">
                        <a:lnSpc>
                          <a:spcPct val="150000"/>
                        </a:lnSpc>
                        <a:spcAft>
                          <a:spcPts val="0"/>
                        </a:spcAft>
                      </a:pPr>
                      <a:r>
                        <a:rPr lang="en-US" sz="900">
                          <a:solidFill>
                            <a:srgbClr val="365F91"/>
                          </a:solidFill>
                          <a:latin typeface="Calibri"/>
                          <a:ea typeface="Calibri"/>
                          <a:cs typeface="Times New Roman"/>
                        </a:rPr>
                        <a:t>n=11</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5.3 (1.5)</a:t>
                      </a:r>
                      <a:br>
                        <a:rPr lang="en-US" sz="900">
                          <a:solidFill>
                            <a:srgbClr val="365F91"/>
                          </a:solidFill>
                          <a:latin typeface="Calibri"/>
                          <a:ea typeface="Calibri"/>
                          <a:cs typeface="Times New Roman"/>
                        </a:rPr>
                      </a:br>
                      <a:r>
                        <a:rPr lang="en-US" sz="900">
                          <a:solidFill>
                            <a:srgbClr val="365F91"/>
                          </a:solidFill>
                          <a:latin typeface="Calibri"/>
                          <a:ea typeface="Calibri"/>
                          <a:cs typeface="Times New Roman"/>
                        </a:rPr>
                        <a:t>n=9</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8.1 (4.2)</a:t>
                      </a:r>
                      <a:br>
                        <a:rPr lang="en-US" sz="900">
                          <a:solidFill>
                            <a:srgbClr val="365F91"/>
                          </a:solidFill>
                          <a:latin typeface="Calibri"/>
                          <a:ea typeface="Calibri"/>
                          <a:cs typeface="Times New Roman"/>
                        </a:rPr>
                      </a:br>
                      <a:r>
                        <a:rPr lang="en-US" sz="900">
                          <a:solidFill>
                            <a:srgbClr val="365F91"/>
                          </a:solidFill>
                          <a:latin typeface="Calibri"/>
                          <a:ea typeface="Calibri"/>
                          <a:cs typeface="Times New Roman"/>
                        </a:rPr>
                        <a:t>n=29</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4.5 (3.0)</a:t>
                      </a:r>
                      <a:br>
                        <a:rPr lang="en-US" sz="900">
                          <a:solidFill>
                            <a:srgbClr val="365F91"/>
                          </a:solidFill>
                          <a:latin typeface="Calibri"/>
                          <a:ea typeface="Calibri"/>
                          <a:cs typeface="Times New Roman"/>
                        </a:rPr>
                      </a:br>
                      <a:r>
                        <a:rPr lang="en-US" sz="900">
                          <a:solidFill>
                            <a:srgbClr val="365F91"/>
                          </a:solidFill>
                          <a:latin typeface="Calibri"/>
                          <a:ea typeface="Calibri"/>
                          <a:cs typeface="Times New Roman"/>
                        </a:rPr>
                        <a:t>n=174</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r h="547261">
                <a:tc>
                  <a:txBody>
                    <a:bodyPr/>
                    <a:lstStyle/>
                    <a:p>
                      <a:pPr algn="l">
                        <a:lnSpc>
                          <a:spcPct val="150000"/>
                        </a:lnSpc>
                        <a:spcAft>
                          <a:spcPts val="0"/>
                        </a:spcAft>
                      </a:pPr>
                      <a:r>
                        <a:rPr lang="en-US" sz="900" b="1">
                          <a:solidFill>
                            <a:srgbClr val="365F91"/>
                          </a:solidFill>
                          <a:latin typeface="Calibri"/>
                          <a:ea typeface="Calibri"/>
                          <a:cs typeface="Times New Roman"/>
                        </a:rPr>
                        <a:t>Playing an instrument (%)</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9.6 (n=7)</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4.5 (n=1)</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20.0 (n=2)</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0.0 (n=0)</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12.1 (n=11)</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25.2 (n=40)</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r>
              <a:tr h="1094521">
                <a:tc>
                  <a:txBody>
                    <a:bodyPr/>
                    <a:lstStyle/>
                    <a:p>
                      <a:pPr algn="l">
                        <a:lnSpc>
                          <a:spcPct val="150000"/>
                        </a:lnSpc>
                        <a:spcAft>
                          <a:spcPts val="0"/>
                        </a:spcAft>
                      </a:pPr>
                      <a:r>
                        <a:rPr lang="en-US" sz="900" b="1">
                          <a:solidFill>
                            <a:srgbClr val="365F91"/>
                          </a:solidFill>
                          <a:latin typeface="Calibri"/>
                          <a:ea typeface="Calibri"/>
                          <a:cs typeface="Times New Roman"/>
                        </a:rPr>
                        <a:t>Time spent on videogames (minutes per weekday), mean (SD)</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93.7 (90.0)</a:t>
                      </a:r>
                      <a:br>
                        <a:rPr lang="en-US" sz="900">
                          <a:solidFill>
                            <a:srgbClr val="365F91"/>
                          </a:solidFill>
                          <a:latin typeface="Calibri"/>
                          <a:ea typeface="Calibri"/>
                          <a:cs typeface="Times New Roman"/>
                        </a:rPr>
                      </a:br>
                      <a:r>
                        <a:rPr lang="en-US" sz="900">
                          <a:solidFill>
                            <a:srgbClr val="365F91"/>
                          </a:solidFill>
                          <a:latin typeface="Calibri"/>
                          <a:ea typeface="Calibri"/>
                          <a:cs typeface="Times New Roman"/>
                        </a:rPr>
                        <a:t>n=66</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41.6 (25.8)</a:t>
                      </a:r>
                      <a:br>
                        <a:rPr lang="en-US" sz="900">
                          <a:solidFill>
                            <a:srgbClr val="365F91"/>
                          </a:solidFill>
                          <a:latin typeface="Calibri"/>
                          <a:ea typeface="Calibri"/>
                          <a:cs typeface="Times New Roman"/>
                        </a:rPr>
                      </a:br>
                      <a:r>
                        <a:rPr lang="en-US" sz="900">
                          <a:solidFill>
                            <a:srgbClr val="365F91"/>
                          </a:solidFill>
                          <a:latin typeface="Calibri"/>
                          <a:ea typeface="Calibri"/>
                          <a:cs typeface="Times New Roman"/>
                        </a:rPr>
                        <a:t>n=19</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93.2 (106.1)</a:t>
                      </a:r>
                      <a:br>
                        <a:rPr lang="en-US" sz="900">
                          <a:solidFill>
                            <a:srgbClr val="365F91"/>
                          </a:solidFill>
                          <a:latin typeface="Calibri"/>
                          <a:ea typeface="Calibri"/>
                          <a:cs typeface="Times New Roman"/>
                        </a:rPr>
                      </a:br>
                      <a:r>
                        <a:rPr lang="en-US" sz="900">
                          <a:solidFill>
                            <a:srgbClr val="365F91"/>
                          </a:solidFill>
                          <a:latin typeface="Calibri"/>
                          <a:ea typeface="Calibri"/>
                          <a:cs typeface="Times New Roman"/>
                        </a:rPr>
                        <a:t>n=10</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110.0 (74.8)</a:t>
                      </a:r>
                      <a:br>
                        <a:rPr lang="en-US" sz="900">
                          <a:solidFill>
                            <a:srgbClr val="365F91"/>
                          </a:solidFill>
                          <a:latin typeface="Calibri"/>
                          <a:ea typeface="Calibri"/>
                          <a:cs typeface="Times New Roman"/>
                        </a:rPr>
                      </a:br>
                      <a:r>
                        <a:rPr lang="en-US" sz="900">
                          <a:solidFill>
                            <a:srgbClr val="365F91"/>
                          </a:solidFill>
                          <a:latin typeface="Calibri"/>
                          <a:ea typeface="Calibri"/>
                          <a:cs typeface="Times New Roman"/>
                        </a:rPr>
                        <a:t>n=10</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124.4 (104.4)</a:t>
                      </a:r>
                      <a:endParaRPr lang="nl-NL" sz="1100">
                        <a:solidFill>
                          <a:srgbClr val="365F91"/>
                        </a:solidFill>
                        <a:latin typeface="Calibri"/>
                        <a:ea typeface="Calibri"/>
                        <a:cs typeface="Times New Roman"/>
                      </a:endParaRPr>
                    </a:p>
                    <a:p>
                      <a:pPr algn="l">
                        <a:lnSpc>
                          <a:spcPct val="150000"/>
                        </a:lnSpc>
                        <a:spcAft>
                          <a:spcPts val="0"/>
                        </a:spcAft>
                      </a:pPr>
                      <a:r>
                        <a:rPr lang="en-US" sz="900">
                          <a:solidFill>
                            <a:srgbClr val="365F91"/>
                          </a:solidFill>
                          <a:latin typeface="Calibri"/>
                          <a:ea typeface="Calibri"/>
                          <a:cs typeface="Times New Roman"/>
                        </a:rPr>
                        <a:t>n=27</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77.3 (68.8)</a:t>
                      </a:r>
                      <a:br>
                        <a:rPr lang="en-US" sz="900">
                          <a:solidFill>
                            <a:srgbClr val="365F91"/>
                          </a:solidFill>
                          <a:latin typeface="Calibri"/>
                          <a:ea typeface="Calibri"/>
                          <a:cs typeface="Times New Roman"/>
                        </a:rPr>
                      </a:br>
                      <a:r>
                        <a:rPr lang="en-US" sz="900">
                          <a:solidFill>
                            <a:srgbClr val="365F91"/>
                          </a:solidFill>
                          <a:latin typeface="Calibri"/>
                          <a:ea typeface="Calibri"/>
                          <a:cs typeface="Times New Roman"/>
                        </a:rPr>
                        <a:t>n=130</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r>
              <a:tr h="1094521">
                <a:tc>
                  <a:txBody>
                    <a:bodyPr/>
                    <a:lstStyle/>
                    <a:p>
                      <a:pPr algn="l">
                        <a:lnSpc>
                          <a:spcPct val="150000"/>
                        </a:lnSpc>
                        <a:spcAft>
                          <a:spcPts val="0"/>
                        </a:spcAft>
                      </a:pPr>
                      <a:r>
                        <a:rPr lang="en-US" sz="900" b="1">
                          <a:solidFill>
                            <a:srgbClr val="365F91"/>
                          </a:solidFill>
                          <a:latin typeface="Calibri"/>
                          <a:ea typeface="Calibri"/>
                          <a:cs typeface="Times New Roman"/>
                        </a:rPr>
                        <a:t>Time spent on videogames (minutes per weekendday), mean (SD)</a:t>
                      </a:r>
                      <a:endParaRPr lang="nl-NL" sz="1100">
                        <a:solidFill>
                          <a:srgbClr val="365F91"/>
                        </a:solidFill>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dirty="0">
                          <a:solidFill>
                            <a:srgbClr val="365F91"/>
                          </a:solidFill>
                          <a:latin typeface="Calibri"/>
                          <a:ea typeface="Calibri"/>
                          <a:cs typeface="Times New Roman"/>
                        </a:rPr>
                        <a:t>152.7 (146.6)</a:t>
                      </a:r>
                      <a:br>
                        <a:rPr lang="en-US" sz="900" dirty="0">
                          <a:solidFill>
                            <a:srgbClr val="365F91"/>
                          </a:solidFill>
                          <a:latin typeface="Calibri"/>
                          <a:ea typeface="Calibri"/>
                          <a:cs typeface="Times New Roman"/>
                        </a:rPr>
                      </a:br>
                      <a:r>
                        <a:rPr lang="en-US" sz="900" dirty="0">
                          <a:solidFill>
                            <a:srgbClr val="365F91"/>
                          </a:solidFill>
                          <a:latin typeface="Calibri"/>
                          <a:ea typeface="Calibri"/>
                          <a:cs typeface="Times New Roman"/>
                        </a:rPr>
                        <a:t>n=66</a:t>
                      </a:r>
                      <a:endParaRPr lang="nl-NL" sz="1100" dirty="0">
                        <a:solidFill>
                          <a:srgbClr val="365F91"/>
                        </a:solidFill>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a:solidFill>
                            <a:srgbClr val="365F91"/>
                          </a:solidFill>
                          <a:latin typeface="Calibri"/>
                          <a:ea typeface="Calibri"/>
                          <a:cs typeface="Times New Roman"/>
                        </a:rPr>
                        <a:t>92.6 (95.1)</a:t>
                      </a:r>
                      <a:br>
                        <a:rPr lang="en-US" sz="900">
                          <a:solidFill>
                            <a:srgbClr val="365F91"/>
                          </a:solidFill>
                          <a:latin typeface="Calibri"/>
                          <a:ea typeface="Calibri"/>
                          <a:cs typeface="Times New Roman"/>
                        </a:rPr>
                      </a:br>
                      <a:r>
                        <a:rPr lang="en-US" sz="900">
                          <a:solidFill>
                            <a:srgbClr val="365F91"/>
                          </a:solidFill>
                          <a:latin typeface="Calibri"/>
                          <a:ea typeface="Calibri"/>
                          <a:cs typeface="Times New Roman"/>
                        </a:rPr>
                        <a:t>n=19</a:t>
                      </a:r>
                      <a:endParaRPr lang="nl-NL" sz="1100">
                        <a:solidFill>
                          <a:srgbClr val="365F91"/>
                        </a:solidFill>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a:solidFill>
                            <a:srgbClr val="365F91"/>
                          </a:solidFill>
                          <a:latin typeface="Calibri"/>
                          <a:ea typeface="Calibri"/>
                          <a:cs typeface="Times New Roman"/>
                        </a:rPr>
                        <a:t>138.4 (117.1)</a:t>
                      </a:r>
                      <a:br>
                        <a:rPr lang="en-US" sz="900">
                          <a:solidFill>
                            <a:srgbClr val="365F91"/>
                          </a:solidFill>
                          <a:latin typeface="Calibri"/>
                          <a:ea typeface="Calibri"/>
                          <a:cs typeface="Times New Roman"/>
                        </a:rPr>
                      </a:br>
                      <a:r>
                        <a:rPr lang="en-US" sz="900">
                          <a:solidFill>
                            <a:srgbClr val="365F91"/>
                          </a:solidFill>
                          <a:latin typeface="Calibri"/>
                          <a:ea typeface="Calibri"/>
                          <a:cs typeface="Times New Roman"/>
                        </a:rPr>
                        <a:t>n=10</a:t>
                      </a:r>
                      <a:endParaRPr lang="nl-NL" sz="1100">
                        <a:solidFill>
                          <a:srgbClr val="365F91"/>
                        </a:solidFill>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a:solidFill>
                            <a:srgbClr val="365F91"/>
                          </a:solidFill>
                          <a:latin typeface="Calibri"/>
                          <a:ea typeface="Calibri"/>
                          <a:cs typeface="Times New Roman"/>
                        </a:rPr>
                        <a:t>165.0 (102.3)</a:t>
                      </a:r>
                      <a:br>
                        <a:rPr lang="en-US" sz="900">
                          <a:solidFill>
                            <a:srgbClr val="365F91"/>
                          </a:solidFill>
                          <a:latin typeface="Calibri"/>
                          <a:ea typeface="Calibri"/>
                          <a:cs typeface="Times New Roman"/>
                        </a:rPr>
                      </a:br>
                      <a:r>
                        <a:rPr lang="en-US" sz="900">
                          <a:solidFill>
                            <a:srgbClr val="365F91"/>
                          </a:solidFill>
                          <a:latin typeface="Calibri"/>
                          <a:ea typeface="Calibri"/>
                          <a:cs typeface="Times New Roman"/>
                        </a:rPr>
                        <a:t>n=10</a:t>
                      </a:r>
                      <a:endParaRPr lang="nl-NL" sz="1100">
                        <a:solidFill>
                          <a:srgbClr val="365F91"/>
                        </a:solidFill>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dirty="0">
                          <a:solidFill>
                            <a:srgbClr val="365F91"/>
                          </a:solidFill>
                          <a:latin typeface="Calibri"/>
                          <a:ea typeface="Calibri"/>
                          <a:cs typeface="Times New Roman"/>
                        </a:rPr>
                        <a:t>195.7 (185.4)</a:t>
                      </a:r>
                      <a:br>
                        <a:rPr lang="en-US" sz="900" dirty="0">
                          <a:solidFill>
                            <a:srgbClr val="365F91"/>
                          </a:solidFill>
                          <a:latin typeface="Calibri"/>
                          <a:ea typeface="Calibri"/>
                          <a:cs typeface="Times New Roman"/>
                        </a:rPr>
                      </a:br>
                      <a:r>
                        <a:rPr lang="en-US" sz="900" dirty="0">
                          <a:solidFill>
                            <a:srgbClr val="365F91"/>
                          </a:solidFill>
                          <a:latin typeface="Calibri"/>
                          <a:ea typeface="Calibri"/>
                          <a:cs typeface="Times New Roman"/>
                        </a:rPr>
                        <a:t>n=27</a:t>
                      </a:r>
                      <a:endParaRPr lang="nl-NL" sz="1100" dirty="0">
                        <a:solidFill>
                          <a:srgbClr val="365F91"/>
                        </a:solidFill>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dirty="0">
                          <a:solidFill>
                            <a:srgbClr val="365F91"/>
                          </a:solidFill>
                          <a:latin typeface="Calibri"/>
                          <a:ea typeface="Calibri"/>
                          <a:cs typeface="Times New Roman"/>
                        </a:rPr>
                        <a:t>108.8 (92.6)</a:t>
                      </a:r>
                      <a:br>
                        <a:rPr lang="en-US" sz="900" dirty="0">
                          <a:solidFill>
                            <a:srgbClr val="365F91"/>
                          </a:solidFill>
                          <a:latin typeface="Calibri"/>
                          <a:ea typeface="Calibri"/>
                          <a:cs typeface="Times New Roman"/>
                        </a:rPr>
                      </a:br>
                      <a:r>
                        <a:rPr lang="en-US" sz="900" dirty="0">
                          <a:solidFill>
                            <a:srgbClr val="365F91"/>
                          </a:solidFill>
                          <a:latin typeface="Calibri"/>
                          <a:ea typeface="Calibri"/>
                          <a:cs typeface="Times New Roman"/>
                        </a:rPr>
                        <a:t>n=130</a:t>
                      </a:r>
                      <a:endParaRPr lang="nl-NL" sz="1100" dirty="0">
                        <a:solidFill>
                          <a:srgbClr val="365F91"/>
                        </a:solidFill>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p:nvPr/>
        </p:nvPicPr>
        <p:blipFill>
          <a:blip r:embed="rId2" cstate="print"/>
          <a:srcRect/>
          <a:stretch>
            <a:fillRect/>
          </a:stretch>
        </p:blipFill>
        <p:spPr bwMode="auto">
          <a:xfrm>
            <a:off x="1187624" y="1938337"/>
            <a:ext cx="6264696" cy="3866927"/>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Samenvatting</a:t>
            </a:r>
            <a:endParaRPr lang="nl-NL" dirty="0"/>
          </a:p>
        </p:txBody>
      </p:sp>
      <p:sp>
        <p:nvSpPr>
          <p:cNvPr id="5" name="Tijdelijke aanduiding voor tekst 4"/>
          <p:cNvSpPr>
            <a:spLocks noGrp="1"/>
          </p:cNvSpPr>
          <p:nvPr>
            <p:ph type="body" sz="quarter" idx="14"/>
          </p:nvPr>
        </p:nvSpPr>
        <p:spPr/>
        <p:txBody>
          <a:bodyPr/>
          <a:lstStyle/>
          <a:p>
            <a:r>
              <a:rPr lang="nl-NL" dirty="0" smtClean="0"/>
              <a:t>Er is een afname van fysieke activiteit gedurende het beloop van DMD</a:t>
            </a:r>
          </a:p>
          <a:p>
            <a:r>
              <a:rPr lang="nl-NL" dirty="0" smtClean="0"/>
              <a:t>Jongens/mannen met DMD hebben minder mogelijkheid voor inspanning in dagelijkse activiteiten (bijv. transport)</a:t>
            </a:r>
          </a:p>
          <a:p>
            <a:r>
              <a:rPr lang="nl-NL" dirty="0" smtClean="0"/>
              <a:t>Jongens en mannen met DMD vinden fysieke activiteit belangrijk</a:t>
            </a:r>
          </a:p>
          <a:p>
            <a:r>
              <a:rPr lang="nl-NL" dirty="0" smtClean="0"/>
              <a:t>Jongens en mannen met DMD ervaren barri</a:t>
            </a:r>
            <a:r>
              <a:rPr lang="nl-NL" dirty="0" smtClean="0">
                <a:latin typeface="Calibri"/>
                <a:cs typeface="Calibri"/>
              </a:rPr>
              <a:t>è</a:t>
            </a:r>
            <a:r>
              <a:rPr lang="nl-NL" dirty="0" smtClean="0"/>
              <a:t>res om te kunnen sporten</a:t>
            </a:r>
            <a:endParaRPr lang="nl-NL" dirty="0"/>
          </a:p>
        </p:txBody>
      </p:sp>
      <p:pic>
        <p:nvPicPr>
          <p:cNvPr id="29698" name="Picture 2" descr="http://www.mobilitycare.net.au/_images/mobility_products/power-assist-wheelchair-e-motion.jpg"/>
          <p:cNvPicPr>
            <a:picLocks noChangeAspect="1" noChangeArrowheads="1"/>
          </p:cNvPicPr>
          <p:nvPr/>
        </p:nvPicPr>
        <p:blipFill>
          <a:blip r:embed="rId2" cstate="print"/>
          <a:srcRect/>
          <a:stretch>
            <a:fillRect/>
          </a:stretch>
        </p:blipFill>
        <p:spPr bwMode="auto">
          <a:xfrm>
            <a:off x="4842749" y="1916832"/>
            <a:ext cx="3761699" cy="250416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err="1" smtClean="0"/>
              <a:t>Use</a:t>
            </a:r>
            <a:r>
              <a:rPr lang="nl-NL" dirty="0" smtClean="0"/>
              <a:t> </a:t>
            </a:r>
            <a:r>
              <a:rPr lang="nl-NL" dirty="0" err="1" smtClean="0"/>
              <a:t>it</a:t>
            </a:r>
            <a:r>
              <a:rPr lang="nl-NL" dirty="0" smtClean="0"/>
              <a:t> </a:t>
            </a:r>
            <a:r>
              <a:rPr lang="nl-NL" dirty="0" err="1" smtClean="0"/>
              <a:t>or</a:t>
            </a:r>
            <a:r>
              <a:rPr lang="nl-NL" dirty="0" smtClean="0"/>
              <a:t> </a:t>
            </a:r>
            <a:r>
              <a:rPr lang="nl-NL" dirty="0" err="1" smtClean="0"/>
              <a:t>lose</a:t>
            </a:r>
            <a:r>
              <a:rPr lang="nl-NL" dirty="0" smtClean="0"/>
              <a:t> </a:t>
            </a:r>
            <a:r>
              <a:rPr lang="nl-NL" dirty="0" err="1" smtClean="0"/>
              <a:t>it</a:t>
            </a:r>
            <a:r>
              <a:rPr lang="nl-NL" dirty="0" smtClean="0"/>
              <a:t> (rust roest)</a:t>
            </a:r>
            <a:endParaRPr lang="nl-NL" dirty="0"/>
          </a:p>
        </p:txBody>
      </p:sp>
      <p:sp>
        <p:nvSpPr>
          <p:cNvPr id="7" name="Tijdelijke aanduiding voor tekst 6"/>
          <p:cNvSpPr>
            <a:spLocks noGrp="1"/>
          </p:cNvSpPr>
          <p:nvPr>
            <p:ph type="body" sz="quarter" idx="14"/>
          </p:nvPr>
        </p:nvSpPr>
        <p:spPr/>
        <p:txBody>
          <a:bodyPr/>
          <a:lstStyle/>
          <a:p>
            <a:pPr>
              <a:lnSpc>
                <a:spcPct val="150000"/>
              </a:lnSpc>
            </a:pPr>
            <a:r>
              <a:rPr lang="nl-NL" dirty="0" smtClean="0"/>
              <a:t>Bewegen is belangrijk voor elk kind en volwassene</a:t>
            </a:r>
          </a:p>
          <a:p>
            <a:pPr>
              <a:lnSpc>
                <a:spcPct val="150000"/>
              </a:lnSpc>
            </a:pPr>
            <a:r>
              <a:rPr lang="nl-NL" dirty="0" smtClean="0"/>
              <a:t>Specifieke normen opgesteld</a:t>
            </a:r>
          </a:p>
          <a:p>
            <a:pPr>
              <a:lnSpc>
                <a:spcPct val="150000"/>
              </a:lnSpc>
            </a:pPr>
            <a:r>
              <a:rPr lang="nl-NL" dirty="0" smtClean="0"/>
              <a:t>Uit literatuur bekend dat jongens met DMD verminderd bewegen</a:t>
            </a:r>
          </a:p>
          <a:p>
            <a:pPr>
              <a:lnSpc>
                <a:spcPct val="150000"/>
              </a:lnSpc>
            </a:pPr>
            <a:r>
              <a:rPr lang="nl-NL" dirty="0" smtClean="0"/>
              <a:t>(betrof alleen ambulante jongens)</a:t>
            </a:r>
            <a:endParaRPr lang="nl-NL" dirty="0"/>
          </a:p>
        </p:txBody>
      </p:sp>
      <p:pic>
        <p:nvPicPr>
          <p:cNvPr id="8" name="Afbeelding 7" descr="P1110304_blurred.jpg"/>
          <p:cNvPicPr>
            <a:picLocks noChangeAspect="1"/>
          </p:cNvPicPr>
          <p:nvPr/>
        </p:nvPicPr>
        <p:blipFill>
          <a:blip r:embed="rId2" cstate="print"/>
          <a:srcRect/>
          <a:stretch>
            <a:fillRect/>
          </a:stretch>
        </p:blipFill>
        <p:spPr bwMode="auto">
          <a:xfrm>
            <a:off x="5508104" y="1844824"/>
            <a:ext cx="2553725" cy="1914528"/>
          </a:xfrm>
          <a:prstGeom prst="rect">
            <a:avLst/>
          </a:prstGeom>
          <a:noFill/>
          <a:ln w="9525">
            <a:noFill/>
            <a:miter lim="800000"/>
            <a:headEnd/>
            <a:tailEnd/>
          </a:ln>
        </p:spPr>
      </p:pic>
      <p:pic>
        <p:nvPicPr>
          <p:cNvPr id="9" name="Afbeelding 8" descr="P1110307_blurred.jpg"/>
          <p:cNvPicPr>
            <a:picLocks noChangeAspect="1"/>
          </p:cNvPicPr>
          <p:nvPr/>
        </p:nvPicPr>
        <p:blipFill>
          <a:blip r:embed="rId3" cstate="print"/>
          <a:srcRect/>
          <a:stretch>
            <a:fillRect/>
          </a:stretch>
        </p:blipFill>
        <p:spPr bwMode="auto">
          <a:xfrm>
            <a:off x="5508103" y="4077072"/>
            <a:ext cx="2554095" cy="191480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 van het onderzoek</a:t>
            </a:r>
            <a:endParaRPr lang="nl-NL" dirty="0"/>
          </a:p>
        </p:txBody>
      </p:sp>
      <p:sp>
        <p:nvSpPr>
          <p:cNvPr id="4" name="Tijdelijke aanduiding voor tekst 3"/>
          <p:cNvSpPr>
            <a:spLocks noGrp="1"/>
          </p:cNvSpPr>
          <p:nvPr>
            <p:ph type="body" sz="quarter" idx="14"/>
          </p:nvPr>
        </p:nvSpPr>
        <p:spPr/>
        <p:txBody>
          <a:bodyPr/>
          <a:lstStyle/>
          <a:p>
            <a:r>
              <a:rPr lang="en-US" dirty="0" err="1" smtClean="0"/>
              <a:t>Eerste</a:t>
            </a:r>
            <a:r>
              <a:rPr lang="en-US" dirty="0" smtClean="0"/>
              <a:t> </a:t>
            </a:r>
            <a:r>
              <a:rPr lang="en-US" dirty="0" err="1" smtClean="0"/>
              <a:t>doel</a:t>
            </a:r>
            <a:r>
              <a:rPr lang="en-US" dirty="0" smtClean="0"/>
              <a:t>: </a:t>
            </a:r>
            <a:r>
              <a:rPr lang="en-US" dirty="0" err="1" smtClean="0"/>
              <a:t>beschrijven</a:t>
            </a:r>
            <a:r>
              <a:rPr lang="en-US" dirty="0" smtClean="0"/>
              <a:t> van het </a:t>
            </a:r>
            <a:r>
              <a:rPr lang="en-US" dirty="0" err="1" smtClean="0"/>
              <a:t>fysieke</a:t>
            </a:r>
            <a:r>
              <a:rPr lang="en-US" dirty="0" smtClean="0"/>
              <a:t> </a:t>
            </a:r>
            <a:r>
              <a:rPr lang="en-US" dirty="0" err="1" smtClean="0"/>
              <a:t>activiteiten</a:t>
            </a:r>
            <a:r>
              <a:rPr lang="en-US" dirty="0" smtClean="0"/>
              <a:t> </a:t>
            </a:r>
            <a:r>
              <a:rPr lang="en-US" dirty="0" err="1" smtClean="0"/>
              <a:t>niveau</a:t>
            </a:r>
            <a:r>
              <a:rPr lang="en-US" dirty="0" smtClean="0"/>
              <a:t> van </a:t>
            </a:r>
            <a:r>
              <a:rPr lang="en-US" dirty="0" err="1" smtClean="0"/>
              <a:t>jongens</a:t>
            </a:r>
            <a:r>
              <a:rPr lang="en-US" dirty="0" smtClean="0"/>
              <a:t> met DMD in </a:t>
            </a:r>
            <a:r>
              <a:rPr lang="en-US" dirty="0" err="1" smtClean="0"/>
              <a:t>vergelijk</a:t>
            </a:r>
            <a:r>
              <a:rPr lang="en-US" dirty="0" smtClean="0"/>
              <a:t> met </a:t>
            </a:r>
            <a:r>
              <a:rPr lang="en-US" dirty="0" err="1" smtClean="0"/>
              <a:t>gezonde</a:t>
            </a:r>
            <a:r>
              <a:rPr lang="en-US" dirty="0" smtClean="0"/>
              <a:t> </a:t>
            </a:r>
            <a:r>
              <a:rPr lang="en-US" dirty="0" err="1" smtClean="0"/>
              <a:t>leeftijdsgenoten</a:t>
            </a:r>
            <a:endParaRPr lang="en-US" dirty="0" smtClean="0"/>
          </a:p>
          <a:p>
            <a:endParaRPr lang="en-US" dirty="0" smtClean="0"/>
          </a:p>
          <a:p>
            <a:r>
              <a:rPr lang="en-US" dirty="0" err="1" smtClean="0"/>
              <a:t>Tweede</a:t>
            </a:r>
            <a:r>
              <a:rPr lang="en-US" dirty="0" smtClean="0"/>
              <a:t> </a:t>
            </a:r>
            <a:r>
              <a:rPr lang="en-US" dirty="0" err="1" smtClean="0"/>
              <a:t>doel</a:t>
            </a:r>
            <a:r>
              <a:rPr lang="en-US" dirty="0" smtClean="0"/>
              <a:t>: </a:t>
            </a:r>
            <a:r>
              <a:rPr lang="en-US" dirty="0" err="1" smtClean="0"/>
              <a:t>beschrijven</a:t>
            </a:r>
            <a:r>
              <a:rPr lang="en-US" dirty="0" smtClean="0"/>
              <a:t> van het </a:t>
            </a:r>
            <a:r>
              <a:rPr lang="en-US" dirty="0" err="1" smtClean="0"/>
              <a:t>fysieke</a:t>
            </a:r>
            <a:r>
              <a:rPr lang="en-US" dirty="0" smtClean="0"/>
              <a:t> </a:t>
            </a:r>
            <a:r>
              <a:rPr lang="en-US" dirty="0" err="1" smtClean="0"/>
              <a:t>activiteiten</a:t>
            </a:r>
            <a:r>
              <a:rPr lang="en-US" dirty="0" smtClean="0"/>
              <a:t> </a:t>
            </a:r>
            <a:r>
              <a:rPr lang="en-US" dirty="0" err="1" smtClean="0"/>
              <a:t>niveau</a:t>
            </a:r>
            <a:r>
              <a:rPr lang="en-US" dirty="0" smtClean="0"/>
              <a:t> in de </a:t>
            </a:r>
            <a:r>
              <a:rPr lang="en-US" dirty="0" err="1" smtClean="0"/>
              <a:t>verschillende</a:t>
            </a:r>
            <a:r>
              <a:rPr lang="en-US" dirty="0" smtClean="0"/>
              <a:t> </a:t>
            </a:r>
            <a:r>
              <a:rPr lang="en-US" dirty="0" err="1" smtClean="0"/>
              <a:t>fasen</a:t>
            </a:r>
            <a:r>
              <a:rPr lang="en-US" dirty="0" smtClean="0"/>
              <a:t> van DMD</a:t>
            </a:r>
            <a:endParaRPr lang="nl-NL" dirty="0"/>
          </a:p>
        </p:txBody>
      </p:sp>
      <p:pic>
        <p:nvPicPr>
          <p:cNvPr id="1026" name="Picture 2" descr="http://hoorfriesland.nl/wp-content/uploads/2012/08/vragenlijst1.bmp">
            <a:hlinkClick r:id="rId2"/>
          </p:cNvPr>
          <p:cNvPicPr>
            <a:picLocks noChangeAspect="1" noChangeArrowheads="1"/>
          </p:cNvPicPr>
          <p:nvPr/>
        </p:nvPicPr>
        <p:blipFill>
          <a:blip r:embed="rId3" cstate="print"/>
          <a:srcRect/>
          <a:stretch>
            <a:fillRect/>
          </a:stretch>
        </p:blipFill>
        <p:spPr bwMode="auto">
          <a:xfrm>
            <a:off x="5148064" y="2276872"/>
            <a:ext cx="2609850" cy="26003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enqu</a:t>
            </a:r>
            <a:r>
              <a:rPr lang="nl-NL" dirty="0" smtClean="0">
                <a:latin typeface="Calibri"/>
                <a:cs typeface="Calibri"/>
              </a:rPr>
              <a:t>ête</a:t>
            </a:r>
            <a:endParaRPr lang="nl-NL" dirty="0"/>
          </a:p>
        </p:txBody>
      </p:sp>
      <p:sp>
        <p:nvSpPr>
          <p:cNvPr id="4" name="Tijdelijke aanduiding voor tekst 3"/>
          <p:cNvSpPr>
            <a:spLocks noGrp="1"/>
          </p:cNvSpPr>
          <p:nvPr>
            <p:ph type="body" sz="quarter" idx="14"/>
          </p:nvPr>
        </p:nvSpPr>
        <p:spPr/>
        <p:txBody>
          <a:bodyPr/>
          <a:lstStyle/>
          <a:p>
            <a:r>
              <a:rPr lang="nl-NL" b="1" dirty="0" smtClean="0"/>
              <a:t>Samenstelling vragenlijst</a:t>
            </a:r>
            <a:r>
              <a:rPr lang="nl-NL" dirty="0" smtClean="0"/>
              <a:t>:</a:t>
            </a:r>
          </a:p>
          <a:p>
            <a:pPr lvl="1"/>
            <a:r>
              <a:rPr lang="nl-NL" dirty="0" smtClean="0"/>
              <a:t>Karakteristieken (leeftijd, school/werk, medicatie, </a:t>
            </a:r>
            <a:r>
              <a:rPr lang="nl-NL" dirty="0" err="1" smtClean="0"/>
              <a:t>Brooke</a:t>
            </a:r>
            <a:r>
              <a:rPr lang="nl-NL" dirty="0" smtClean="0"/>
              <a:t>/</a:t>
            </a:r>
            <a:r>
              <a:rPr lang="nl-NL" dirty="0" err="1" smtClean="0"/>
              <a:t>Vignos</a:t>
            </a:r>
            <a:r>
              <a:rPr lang="nl-NL" dirty="0" smtClean="0"/>
              <a:t> e.d.)</a:t>
            </a:r>
          </a:p>
          <a:p>
            <a:pPr lvl="1"/>
            <a:r>
              <a:rPr lang="nl-NL" dirty="0" smtClean="0"/>
              <a:t>Wijze van verplaatsen (actief, passief, </a:t>
            </a:r>
            <a:r>
              <a:rPr lang="nl-NL" dirty="0" err="1" smtClean="0"/>
              <a:t>semi-actief</a:t>
            </a:r>
            <a:r>
              <a:rPr lang="nl-NL" dirty="0" smtClean="0"/>
              <a:t>)</a:t>
            </a:r>
          </a:p>
          <a:p>
            <a:pPr lvl="1"/>
            <a:r>
              <a:rPr lang="nl-NL" dirty="0" smtClean="0"/>
              <a:t>Fysiotherapie: hoeveel en hoe vaak</a:t>
            </a:r>
          </a:p>
          <a:p>
            <a:pPr lvl="1"/>
            <a:r>
              <a:rPr lang="nl-NL" dirty="0" err="1" smtClean="0"/>
              <a:t>Modifiable</a:t>
            </a:r>
            <a:r>
              <a:rPr lang="nl-NL" dirty="0" smtClean="0"/>
              <a:t> </a:t>
            </a:r>
            <a:r>
              <a:rPr lang="nl-NL" dirty="0" err="1" smtClean="0"/>
              <a:t>Activity</a:t>
            </a:r>
            <a:r>
              <a:rPr lang="nl-NL" dirty="0" smtClean="0"/>
              <a:t> Questionnaire</a:t>
            </a:r>
          </a:p>
          <a:p>
            <a:pPr lvl="1"/>
            <a:r>
              <a:rPr lang="nl-NL" dirty="0" smtClean="0"/>
              <a:t>Mening over bewegen</a:t>
            </a:r>
          </a:p>
          <a:p>
            <a:pPr lvl="1"/>
            <a:r>
              <a:rPr lang="nl-NL" dirty="0" smtClean="0"/>
              <a:t>Passieve activiteiten</a:t>
            </a:r>
            <a:endParaRPr lang="nl-NL" dirty="0"/>
          </a:p>
        </p:txBody>
      </p:sp>
      <p:sp>
        <p:nvSpPr>
          <p:cNvPr id="15365" name="Rectangle 5"/>
          <p:cNvSpPr>
            <a:spLocks noChangeArrowheads="1"/>
          </p:cNvSpPr>
          <p:nvPr/>
        </p:nvSpPr>
        <p:spPr bwMode="auto">
          <a:xfrm>
            <a:off x="444500" y="504825"/>
            <a:ext cx="95250" cy="904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15364" name="Rectangle 4"/>
          <p:cNvSpPr>
            <a:spLocks noChangeArrowheads="1"/>
          </p:cNvSpPr>
          <p:nvPr/>
        </p:nvSpPr>
        <p:spPr bwMode="auto">
          <a:xfrm>
            <a:off x="444500" y="485775"/>
            <a:ext cx="95250" cy="904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15363" name="Rectangle 3"/>
          <p:cNvSpPr>
            <a:spLocks noChangeArrowheads="1"/>
          </p:cNvSpPr>
          <p:nvPr/>
        </p:nvSpPr>
        <p:spPr bwMode="auto">
          <a:xfrm>
            <a:off x="444500" y="474663"/>
            <a:ext cx="95250" cy="904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15362" name="Rectangle 2"/>
          <p:cNvSpPr>
            <a:spLocks noChangeArrowheads="1"/>
          </p:cNvSpPr>
          <p:nvPr/>
        </p:nvSpPr>
        <p:spPr bwMode="auto">
          <a:xfrm>
            <a:off x="444500" y="474663"/>
            <a:ext cx="95250" cy="904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15361" name="Rectangle 1"/>
          <p:cNvSpPr>
            <a:spLocks noChangeArrowheads="1"/>
          </p:cNvSpPr>
          <p:nvPr/>
        </p:nvSpPr>
        <p:spPr bwMode="auto">
          <a:xfrm>
            <a:off x="444500" y="474663"/>
            <a:ext cx="95250" cy="904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nl-NL"/>
          </a:p>
        </p:txBody>
      </p:sp>
      <p:sp>
        <p:nvSpPr>
          <p:cNvPr id="15366" name="Rectangle 6"/>
          <p:cNvSpPr>
            <a:spLocks noChangeArrowheads="1"/>
          </p:cNvSpPr>
          <p:nvPr/>
        </p:nvSpPr>
        <p:spPr bwMode="auto">
          <a:xfrm>
            <a:off x="4499992" y="2692077"/>
            <a:ext cx="4248472" cy="1384995"/>
          </a:xfrm>
          <a:prstGeom prst="rect">
            <a:avLst/>
          </a:prstGeom>
          <a:noFill/>
          <a:ln w="2857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 pos="900113" algn="l"/>
              </a:tabLst>
            </a:pPr>
            <a:r>
              <a:rPr kumimoji="0" lang="nl-NL"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Voorbeeld vragen</a:t>
            </a:r>
          </a:p>
          <a:p>
            <a:pPr marL="0" marR="0" lvl="0" indent="0" algn="l" defTabSz="914400" rtl="0" eaLnBrk="1" fontAlgn="base" latinLnBrk="0" hangingPunct="1">
              <a:lnSpc>
                <a:spcPct val="100000"/>
              </a:lnSpc>
              <a:spcBef>
                <a:spcPct val="0"/>
              </a:spcBef>
              <a:spcAft>
                <a:spcPct val="0"/>
              </a:spcAft>
              <a:buClrTx/>
              <a:buSzTx/>
              <a:buFontTx/>
              <a:buNone/>
              <a:tabLst>
                <a:tab pos="180975" algn="l"/>
                <a:tab pos="900113" algn="l"/>
              </a:tabLst>
            </a:pPr>
            <a:r>
              <a:rPr kumimoji="0" lang="nl-NL"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Op hoeveel dagen, in de afgelopen 14 dagen, heb je minimaal 20 minuten zwaar ingespannen? Bij zware inspanning ga je harder ademen en klopt je hart sneller. (denk bijvoorbeeld aan zwemmen, rolstoelhockey, hard fietsen)</a:t>
            </a:r>
            <a:endParaRPr kumimoji="0" lang="nl-NL"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900113" algn="l"/>
              </a:tabLst>
            </a:pPr>
            <a:r>
              <a:rPr kumimoji="0" lang="nl-NL"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nl-NL"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900113" algn="l"/>
              </a:tabLst>
            </a:pP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7" name="Rectangle 7"/>
          <p:cNvSpPr>
            <a:spLocks noChangeArrowheads="1"/>
          </p:cNvSpPr>
          <p:nvPr/>
        </p:nvSpPr>
        <p:spPr bwMode="auto">
          <a:xfrm>
            <a:off x="447675"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 pos="900113" algn="l"/>
              </a:tabLst>
            </a:pPr>
            <a:r>
              <a:rPr kumimoji="0" lang="nl-NL"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Niet</a:t>
            </a:r>
            <a:endParaRPr kumimoji="0" lang="nl-NL"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900113" algn="l"/>
              </a:tabLst>
            </a:pPr>
            <a:endParaRPr kumimoji="0" lang="nl-NL" sz="1800" b="0" i="0" u="none" strike="noStrike" cap="none" normalizeH="0" baseline="0" smtClean="0">
              <a:ln>
                <a:noFill/>
              </a:ln>
              <a:solidFill>
                <a:schemeClr val="tx1"/>
              </a:solidFill>
              <a:effectLst/>
              <a:latin typeface="Arial" pitchFamily="34" charset="0"/>
              <a:cs typeface="Arial" pitchFamily="34" charset="0"/>
            </a:endParaRPr>
          </a:p>
        </p:txBody>
      </p:sp>
      <p:sp>
        <p:nvSpPr>
          <p:cNvPr id="15368" name="Rectangle 8"/>
          <p:cNvSpPr>
            <a:spLocks noChangeArrowheads="1"/>
          </p:cNvSpPr>
          <p:nvPr/>
        </p:nvSpPr>
        <p:spPr bwMode="auto">
          <a:xfrm>
            <a:off x="447675"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 pos="900113" algn="l"/>
              </a:tabLst>
            </a:pPr>
            <a:r>
              <a:rPr kumimoji="0" lang="nl-NL"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1 tot 2 dagen</a:t>
            </a:r>
            <a:endParaRPr kumimoji="0" lang="nl-NL"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900113" algn="l"/>
              </a:tabLst>
            </a:pPr>
            <a:endParaRPr kumimoji="0" lang="nl-NL" sz="1800" b="0" i="0" u="none" strike="noStrike" cap="none" normalizeH="0" baseline="0" smtClean="0">
              <a:ln>
                <a:noFill/>
              </a:ln>
              <a:solidFill>
                <a:schemeClr val="tx1"/>
              </a:solidFill>
              <a:effectLst/>
              <a:latin typeface="Arial" pitchFamily="34" charset="0"/>
              <a:cs typeface="Arial" pitchFamily="34" charset="0"/>
            </a:endParaRPr>
          </a:p>
        </p:txBody>
      </p:sp>
      <p:sp>
        <p:nvSpPr>
          <p:cNvPr id="15369" name="Rectangle 9"/>
          <p:cNvSpPr>
            <a:spLocks noChangeArrowheads="1"/>
          </p:cNvSpPr>
          <p:nvPr/>
        </p:nvSpPr>
        <p:spPr bwMode="auto">
          <a:xfrm>
            <a:off x="447675"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 pos="900113" algn="l"/>
              </a:tabLst>
            </a:pPr>
            <a:r>
              <a:rPr kumimoji="0" lang="nl-NL"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3 tot 5 dagen</a:t>
            </a:r>
            <a:endParaRPr kumimoji="0" lang="nl-NL"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900113" algn="l"/>
              </a:tabLst>
            </a:pPr>
            <a:endParaRPr kumimoji="0" lang="nl-NL"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Tekstvak 16"/>
          <p:cNvSpPr txBox="1"/>
          <p:nvPr/>
        </p:nvSpPr>
        <p:spPr>
          <a:xfrm>
            <a:off x="4716016" y="4365104"/>
            <a:ext cx="3888432" cy="369332"/>
          </a:xfrm>
          <a:prstGeom prst="rect">
            <a:avLst/>
          </a:prstGeom>
          <a:noFill/>
        </p:spPr>
        <p:txBody>
          <a:bodyPr wrap="square" rtlCol="0">
            <a:spAutoFit/>
          </a:bodyPr>
          <a:lstStyle/>
          <a:p>
            <a:endParaRPr lang="nl-NL" dirty="0"/>
          </a:p>
        </p:txBody>
      </p:sp>
      <p:sp>
        <p:nvSpPr>
          <p:cNvPr id="15372" name="Rectangle 12"/>
          <p:cNvSpPr>
            <a:spLocks noChangeArrowheads="1"/>
          </p:cNvSpPr>
          <p:nvPr/>
        </p:nvSpPr>
        <p:spPr bwMode="auto">
          <a:xfrm>
            <a:off x="4499992" y="4221088"/>
            <a:ext cx="4248472" cy="951349"/>
          </a:xfrm>
          <a:prstGeom prst="rect">
            <a:avLst/>
          </a:prstGeom>
          <a:noFill/>
          <a:ln w="2857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 pos="900113" algn="l"/>
              </a:tabLst>
            </a:pPr>
            <a:r>
              <a:rPr kumimoji="0" lang="nl-NL"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Hoe vaak, in de afgelopen 14 dagen, heb je minimaal 20 minuten lichte inspanning geleverd? Bij lichte inspanning ben je wel bezig, maar je gaat niet harder ademen en je hart klopt niet sneller. (denk bijvoorbeeld aan rustig rolstoel rijden met of zonder hulpaandrijving, rustig fietsen)</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Resultaten</a:t>
            </a:r>
            <a:endParaRPr lang="nl-NL" dirty="0"/>
          </a:p>
        </p:txBody>
      </p:sp>
      <p:graphicFrame>
        <p:nvGraphicFramePr>
          <p:cNvPr id="6" name="Tabel 5"/>
          <p:cNvGraphicFramePr>
            <a:graphicFrameLocks noGrp="1"/>
          </p:cNvGraphicFramePr>
          <p:nvPr/>
        </p:nvGraphicFramePr>
        <p:xfrm>
          <a:off x="899590" y="1700807"/>
          <a:ext cx="7344820" cy="4104459"/>
        </p:xfrm>
        <a:graphic>
          <a:graphicData uri="http://schemas.openxmlformats.org/drawingml/2006/table">
            <a:tbl>
              <a:tblPr/>
              <a:tblGrid>
                <a:gridCol w="1049260"/>
                <a:gridCol w="1049260"/>
                <a:gridCol w="1049260"/>
                <a:gridCol w="1049260"/>
                <a:gridCol w="1049260"/>
                <a:gridCol w="1049260"/>
                <a:gridCol w="1049260"/>
              </a:tblGrid>
              <a:tr h="820891">
                <a:tc>
                  <a:txBody>
                    <a:bodyPr/>
                    <a:lstStyle/>
                    <a:p>
                      <a:pPr algn="l">
                        <a:lnSpc>
                          <a:spcPct val="150000"/>
                        </a:lnSpc>
                        <a:spcAft>
                          <a:spcPts val="0"/>
                        </a:spcAft>
                      </a:pP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b="1">
                          <a:solidFill>
                            <a:srgbClr val="365F91"/>
                          </a:solidFill>
                          <a:latin typeface="Calibri"/>
                          <a:ea typeface="Calibri"/>
                          <a:cs typeface="Times New Roman"/>
                        </a:rPr>
                        <a:t>Total DMD group</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b="1">
                          <a:solidFill>
                            <a:srgbClr val="365F91"/>
                          </a:solidFill>
                          <a:latin typeface="Calibri"/>
                          <a:ea typeface="Calibri"/>
                          <a:cs typeface="Times New Roman"/>
                        </a:rPr>
                        <a:t>Early ambulatory stage</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b="1">
                          <a:solidFill>
                            <a:srgbClr val="365F91"/>
                          </a:solidFill>
                          <a:latin typeface="Calibri"/>
                          <a:ea typeface="Calibri"/>
                          <a:cs typeface="Times New Roman"/>
                        </a:rPr>
                        <a:t>Late ambulatory stage</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b="1">
                          <a:solidFill>
                            <a:srgbClr val="365F91"/>
                          </a:solidFill>
                          <a:latin typeface="Calibri"/>
                          <a:ea typeface="Calibri"/>
                          <a:cs typeface="Times New Roman"/>
                        </a:rPr>
                        <a:t>Early non-ambulatory stage</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b="1">
                          <a:solidFill>
                            <a:srgbClr val="365F91"/>
                          </a:solidFill>
                          <a:latin typeface="Calibri"/>
                          <a:ea typeface="Calibri"/>
                          <a:cs typeface="Times New Roman"/>
                        </a:rPr>
                        <a:t>Late non-ambulatory stage</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b="1">
                          <a:solidFill>
                            <a:srgbClr val="365F91"/>
                          </a:solidFill>
                          <a:latin typeface="Calibri"/>
                          <a:ea typeface="Calibri"/>
                          <a:cs typeface="Times New Roman"/>
                        </a:rPr>
                        <a:t>Healthy boys</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47261">
                <a:tc>
                  <a:txBody>
                    <a:bodyPr/>
                    <a:lstStyle/>
                    <a:p>
                      <a:pPr algn="l">
                        <a:lnSpc>
                          <a:spcPct val="150000"/>
                        </a:lnSpc>
                        <a:spcAft>
                          <a:spcPts val="0"/>
                        </a:spcAft>
                      </a:pPr>
                      <a:r>
                        <a:rPr lang="en-US" sz="900" b="1">
                          <a:solidFill>
                            <a:srgbClr val="365F91"/>
                          </a:solidFill>
                          <a:latin typeface="Calibri"/>
                          <a:ea typeface="Calibri"/>
                          <a:cs typeface="Times New Roman"/>
                        </a:rPr>
                        <a:t>Age (median range)</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15.7 (3.4 – 36.1)</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8.9 (3.4 – 15.8)</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14.2 (9.3 – 19.7)</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14.1 (8.8 – 19.4)</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20.4 (10.9 – 36.1)</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14.0 (8.6 – 28.7)</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r h="273631">
                <a:tc>
                  <a:txBody>
                    <a:bodyPr/>
                    <a:lstStyle/>
                    <a:p>
                      <a:pPr algn="l">
                        <a:lnSpc>
                          <a:spcPct val="150000"/>
                        </a:lnSpc>
                        <a:spcAft>
                          <a:spcPts val="0"/>
                        </a:spcAft>
                      </a:pPr>
                      <a:r>
                        <a:rPr lang="en-US" sz="900" b="1" i="1">
                          <a:solidFill>
                            <a:srgbClr val="365F91"/>
                          </a:solidFill>
                          <a:latin typeface="Calibri"/>
                          <a:ea typeface="Calibri"/>
                          <a:cs typeface="Times New Roman"/>
                        </a:rPr>
                        <a:t>N</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87</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24</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11</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11</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41</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198</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r>
              <a:tr h="820891">
                <a:tc>
                  <a:txBody>
                    <a:bodyPr/>
                    <a:lstStyle/>
                    <a:p>
                      <a:pPr algn="l">
                        <a:lnSpc>
                          <a:spcPct val="150000"/>
                        </a:lnSpc>
                        <a:spcAft>
                          <a:spcPts val="0"/>
                        </a:spcAft>
                      </a:pPr>
                      <a:r>
                        <a:rPr lang="en-US" sz="900" b="1">
                          <a:solidFill>
                            <a:srgbClr val="365F91"/>
                          </a:solidFill>
                          <a:latin typeface="Calibri"/>
                          <a:ea typeface="Calibri"/>
                          <a:cs typeface="Times New Roman"/>
                        </a:rPr>
                        <a:t>Age wheelchair confined</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10.4 (6.0 – 17.0)</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10.5 (6 – 13)</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10.0 (6 – 14)</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r>
              <a:tr h="273631">
                <a:tc>
                  <a:txBody>
                    <a:bodyPr/>
                    <a:lstStyle/>
                    <a:p>
                      <a:pPr algn="l">
                        <a:lnSpc>
                          <a:spcPct val="150000"/>
                        </a:lnSpc>
                        <a:spcAft>
                          <a:spcPts val="0"/>
                        </a:spcAft>
                      </a:pPr>
                      <a:r>
                        <a:rPr lang="en-US" sz="900" b="1" i="1">
                          <a:solidFill>
                            <a:srgbClr val="365F91"/>
                          </a:solidFill>
                          <a:latin typeface="Calibri"/>
                          <a:ea typeface="Calibri"/>
                          <a:cs typeface="Times New Roman"/>
                        </a:rPr>
                        <a:t>N</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56</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11</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40</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r>
              <a:tr h="547261">
                <a:tc>
                  <a:txBody>
                    <a:bodyPr/>
                    <a:lstStyle/>
                    <a:p>
                      <a:pPr algn="l">
                        <a:lnSpc>
                          <a:spcPct val="150000"/>
                        </a:lnSpc>
                        <a:spcAft>
                          <a:spcPts val="0"/>
                        </a:spcAft>
                      </a:pPr>
                      <a:r>
                        <a:rPr lang="en-US" sz="900" b="1">
                          <a:solidFill>
                            <a:srgbClr val="365F91"/>
                          </a:solidFill>
                          <a:latin typeface="Calibri"/>
                          <a:ea typeface="Calibri"/>
                          <a:cs typeface="Times New Roman"/>
                        </a:rPr>
                        <a:t>Corticosteroid use (%)</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56.0</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81.0</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81.8</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81.8</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45.9</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r>
              <a:tr h="273631">
                <a:tc>
                  <a:txBody>
                    <a:bodyPr/>
                    <a:lstStyle/>
                    <a:p>
                      <a:pPr algn="l">
                        <a:lnSpc>
                          <a:spcPct val="150000"/>
                        </a:lnSpc>
                        <a:spcAft>
                          <a:spcPts val="0"/>
                        </a:spcAft>
                      </a:pPr>
                      <a:r>
                        <a:rPr lang="en-US" sz="900" b="1" i="1">
                          <a:solidFill>
                            <a:srgbClr val="365F91"/>
                          </a:solidFill>
                          <a:latin typeface="Calibri"/>
                          <a:ea typeface="Calibri"/>
                          <a:cs typeface="Times New Roman"/>
                        </a:rPr>
                        <a:t>N</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52</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21</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11</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11</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17</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r>
              <a:tr h="273631">
                <a:tc>
                  <a:txBody>
                    <a:bodyPr/>
                    <a:lstStyle/>
                    <a:p>
                      <a:pPr algn="l">
                        <a:lnSpc>
                          <a:spcPct val="150000"/>
                        </a:lnSpc>
                        <a:spcAft>
                          <a:spcPts val="0"/>
                        </a:spcAft>
                      </a:pPr>
                      <a:r>
                        <a:rPr lang="en-US" sz="900" b="1">
                          <a:solidFill>
                            <a:srgbClr val="365F91"/>
                          </a:solidFill>
                          <a:latin typeface="Calibri"/>
                          <a:ea typeface="Calibri"/>
                          <a:cs typeface="Times New Roman"/>
                        </a:rPr>
                        <a:t>Scoliosis (%)</a:t>
                      </a:r>
                      <a:r>
                        <a:rPr lang="en-US" sz="900" b="1" baseline="30000">
                          <a:solidFill>
                            <a:srgbClr val="365F91"/>
                          </a:solidFill>
                          <a:latin typeface="Calibri"/>
                          <a:ea typeface="Calibri"/>
                          <a:cs typeface="Times New Roman"/>
                        </a:rPr>
                        <a:t>a</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17.1/28.0/54.9</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4.2/8.3/87.5</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0.0/36.4/63.6</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9.1/18.2/72.7</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33.3/41.7/25.0</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r>
              <a:tr h="273631">
                <a:tc>
                  <a:txBody>
                    <a:bodyPr/>
                    <a:lstStyle/>
                    <a:p>
                      <a:pPr algn="l">
                        <a:lnSpc>
                          <a:spcPct val="150000"/>
                        </a:lnSpc>
                        <a:spcAft>
                          <a:spcPts val="0"/>
                        </a:spcAft>
                      </a:pPr>
                      <a:r>
                        <a:rPr lang="en-US" sz="900" b="1" i="1">
                          <a:solidFill>
                            <a:srgbClr val="365F91"/>
                          </a:solidFill>
                          <a:latin typeface="Calibri"/>
                          <a:ea typeface="Calibri"/>
                          <a:cs typeface="Times New Roman"/>
                        </a:rPr>
                        <a:t>N</a:t>
                      </a:r>
                      <a:endParaRPr lang="nl-NL" sz="1100">
                        <a:solidFill>
                          <a:srgbClr val="365F91"/>
                        </a:solidFill>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a:solidFill>
                            <a:srgbClr val="365F91"/>
                          </a:solidFill>
                          <a:latin typeface="Calibri"/>
                          <a:ea typeface="Calibri"/>
                          <a:cs typeface="Times New Roman"/>
                        </a:rPr>
                        <a:t>82</a:t>
                      </a:r>
                      <a:endParaRPr lang="nl-NL" sz="1100">
                        <a:solidFill>
                          <a:srgbClr val="365F91"/>
                        </a:solidFill>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a:solidFill>
                            <a:srgbClr val="365F91"/>
                          </a:solidFill>
                          <a:latin typeface="Calibri"/>
                          <a:ea typeface="Calibri"/>
                          <a:cs typeface="Times New Roman"/>
                        </a:rPr>
                        <a:t>24</a:t>
                      </a:r>
                      <a:endParaRPr lang="nl-NL" sz="1100">
                        <a:solidFill>
                          <a:srgbClr val="365F91"/>
                        </a:solidFill>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a:solidFill>
                            <a:srgbClr val="365F91"/>
                          </a:solidFill>
                          <a:latin typeface="Calibri"/>
                          <a:ea typeface="Calibri"/>
                          <a:cs typeface="Times New Roman"/>
                        </a:rPr>
                        <a:t>11</a:t>
                      </a:r>
                      <a:endParaRPr lang="nl-NL" sz="1100">
                        <a:solidFill>
                          <a:srgbClr val="365F91"/>
                        </a:solidFill>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a:solidFill>
                            <a:srgbClr val="365F91"/>
                          </a:solidFill>
                          <a:latin typeface="Calibri"/>
                          <a:ea typeface="Calibri"/>
                          <a:cs typeface="Times New Roman"/>
                        </a:rPr>
                        <a:t>11</a:t>
                      </a:r>
                      <a:endParaRPr lang="nl-NL" sz="1100">
                        <a:solidFill>
                          <a:srgbClr val="365F91"/>
                        </a:solidFill>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a:solidFill>
                            <a:srgbClr val="365F91"/>
                          </a:solidFill>
                          <a:latin typeface="Calibri"/>
                          <a:ea typeface="Calibri"/>
                          <a:cs typeface="Times New Roman"/>
                        </a:rPr>
                        <a:t>36</a:t>
                      </a:r>
                      <a:endParaRPr lang="nl-NL" sz="1100">
                        <a:solidFill>
                          <a:srgbClr val="365F91"/>
                        </a:solidFill>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dirty="0">
                          <a:solidFill>
                            <a:srgbClr val="365F91"/>
                          </a:solidFill>
                          <a:latin typeface="Calibri"/>
                          <a:ea typeface="Calibri"/>
                          <a:cs typeface="Times New Roman"/>
                        </a:rPr>
                        <a:t>-</a:t>
                      </a:r>
                      <a:endParaRPr lang="nl-NL" sz="1100" dirty="0">
                        <a:solidFill>
                          <a:srgbClr val="365F91"/>
                        </a:solidFill>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r>
            </a:tbl>
          </a:graphicData>
        </a:graphic>
      </p:graphicFrame>
      <p:sp>
        <p:nvSpPr>
          <p:cNvPr id="1638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900" b="1" i="0" u="none" strike="noStrike" cap="none" normalizeH="0" baseline="0" smtClean="0">
                <a:ln>
                  <a:noFill/>
                </a:ln>
                <a:solidFill>
                  <a:srgbClr val="4F81BD"/>
                </a:solidFill>
                <a:effectLst/>
                <a:latin typeface="Calibri" pitchFamily="34" charset="0"/>
                <a:ea typeface="Calibri" pitchFamily="34" charset="0"/>
                <a:cs typeface="Times New Roman" pitchFamily="18" charset="0"/>
              </a:rPr>
              <a:t>Tabel 1: Patient characteristics</a:t>
            </a:r>
            <a:endParaRPr kumimoji="0" lang="nl-NL"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kstvak 7"/>
          <p:cNvSpPr txBox="1"/>
          <p:nvPr/>
        </p:nvSpPr>
        <p:spPr>
          <a:xfrm>
            <a:off x="899592" y="5805264"/>
            <a:ext cx="3816424" cy="261610"/>
          </a:xfrm>
          <a:prstGeom prst="rect">
            <a:avLst/>
          </a:prstGeom>
          <a:noFill/>
        </p:spPr>
        <p:txBody>
          <a:bodyPr wrap="square" rtlCol="0">
            <a:spAutoFit/>
          </a:bodyPr>
          <a:lstStyle/>
          <a:p>
            <a:r>
              <a:rPr lang="nl-NL" sz="1100" dirty="0" smtClean="0"/>
              <a:t>* </a:t>
            </a:r>
            <a:r>
              <a:rPr lang="nl-NL" sz="1100" dirty="0" err="1" smtClean="0"/>
              <a:t>Severe</a:t>
            </a:r>
            <a:r>
              <a:rPr lang="nl-NL" sz="1100" dirty="0" smtClean="0"/>
              <a:t> /mild/ </a:t>
            </a:r>
            <a:r>
              <a:rPr lang="nl-NL" sz="1100" dirty="0" err="1" smtClean="0"/>
              <a:t>no</a:t>
            </a:r>
            <a:r>
              <a:rPr lang="nl-NL" sz="1100" dirty="0" smtClean="0"/>
              <a:t> </a:t>
            </a:r>
            <a:r>
              <a:rPr lang="nl-NL" sz="1100" dirty="0" err="1" smtClean="0"/>
              <a:t>scoliosis</a:t>
            </a:r>
            <a:endParaRPr lang="nl-NL" sz="1100" dirty="0"/>
          </a:p>
        </p:txBody>
      </p:sp>
      <p:sp>
        <p:nvSpPr>
          <p:cNvPr id="163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30000" smtClean="0">
                <a:ln>
                  <a:noFill/>
                </a:ln>
                <a:solidFill>
                  <a:schemeClr val="tx1"/>
                </a:solidFill>
                <a:effectLst/>
                <a:latin typeface="Calibri" pitchFamily="34" charset="0"/>
                <a:ea typeface="Calibri" pitchFamily="34" charset="0"/>
                <a:cs typeface="Times New Roman" pitchFamily="18" charset="0"/>
              </a:rPr>
              <a:t>a</a:t>
            </a:r>
            <a:r>
              <a:rPr kumimoji="0" lang="en-US"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severe scoliosis/mild scoliosis/no scoliosis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38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30000" smtClean="0">
                <a:ln>
                  <a:noFill/>
                </a:ln>
                <a:solidFill>
                  <a:schemeClr val="tx1"/>
                </a:solidFill>
                <a:effectLst/>
                <a:latin typeface="Calibri" pitchFamily="34" charset="0"/>
                <a:ea typeface="Calibri" pitchFamily="34" charset="0"/>
                <a:cs typeface="Times New Roman" pitchFamily="18" charset="0"/>
              </a:rPr>
              <a:t>a</a:t>
            </a:r>
            <a:r>
              <a:rPr kumimoji="0" lang="en-US"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severe scoliosis/mild scoliosis/no scoliosis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200" dirty="0" smtClean="0"/>
              <a:t>Hoeveelheid beweging afgelopen 14 dagen</a:t>
            </a:r>
            <a:endParaRPr lang="nl-NL" sz="3200" dirty="0"/>
          </a:p>
        </p:txBody>
      </p:sp>
      <p:graphicFrame>
        <p:nvGraphicFramePr>
          <p:cNvPr id="4" name="Grafiek 3"/>
          <p:cNvGraphicFramePr/>
          <p:nvPr/>
        </p:nvGraphicFramePr>
        <p:xfrm>
          <a:off x="467544" y="1556792"/>
          <a:ext cx="3816424" cy="23762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afiek 4"/>
          <p:cNvGraphicFramePr/>
          <p:nvPr/>
        </p:nvGraphicFramePr>
        <p:xfrm>
          <a:off x="4283968" y="3645024"/>
          <a:ext cx="4211960" cy="245516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Percentages fysieke activiteiten</a:t>
            </a:r>
            <a:endParaRPr lang="nl-NL" dirty="0"/>
          </a:p>
        </p:txBody>
      </p:sp>
      <p:graphicFrame>
        <p:nvGraphicFramePr>
          <p:cNvPr id="4" name="Grafiek 3"/>
          <p:cNvGraphicFramePr/>
          <p:nvPr/>
        </p:nvGraphicFramePr>
        <p:xfrm>
          <a:off x="539552" y="1772816"/>
          <a:ext cx="3726160" cy="23042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afiek 4"/>
          <p:cNvGraphicFramePr/>
          <p:nvPr/>
        </p:nvGraphicFramePr>
        <p:xfrm>
          <a:off x="4427984" y="3717032"/>
          <a:ext cx="3798168" cy="23042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Vervoer</a:t>
            </a:r>
            <a:endParaRPr lang="nl-NL" dirty="0"/>
          </a:p>
        </p:txBody>
      </p:sp>
      <p:graphicFrame>
        <p:nvGraphicFramePr>
          <p:cNvPr id="4" name="Tijdelijke aanduiding voor afbeelding 3"/>
          <p:cNvGraphicFramePr>
            <a:graphicFrameLocks noGrp="1"/>
          </p:cNvGraphicFramePr>
          <p:nvPr>
            <p:ph type="pic" sz="quarter" idx="15"/>
          </p:nvPr>
        </p:nvGraphicFramePr>
        <p:xfrm>
          <a:off x="827581" y="1772816"/>
          <a:ext cx="7416829" cy="4032448"/>
        </p:xfrm>
        <a:graphic>
          <a:graphicData uri="http://schemas.openxmlformats.org/drawingml/2006/table">
            <a:tbl>
              <a:tblPr/>
              <a:tblGrid>
                <a:gridCol w="1059547"/>
                <a:gridCol w="1059547"/>
                <a:gridCol w="1059547"/>
                <a:gridCol w="1059547"/>
                <a:gridCol w="1059547"/>
                <a:gridCol w="1059547"/>
                <a:gridCol w="1059547"/>
              </a:tblGrid>
              <a:tr h="806490">
                <a:tc>
                  <a:txBody>
                    <a:bodyPr/>
                    <a:lstStyle/>
                    <a:p>
                      <a:pPr algn="l">
                        <a:lnSpc>
                          <a:spcPct val="150000"/>
                        </a:lnSpc>
                        <a:spcAft>
                          <a:spcPts val="0"/>
                        </a:spcAft>
                      </a:pP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b="1">
                          <a:solidFill>
                            <a:srgbClr val="365F91"/>
                          </a:solidFill>
                          <a:latin typeface="Calibri"/>
                          <a:ea typeface="Calibri"/>
                          <a:cs typeface="Times New Roman"/>
                        </a:rPr>
                        <a:t>Total DMD group</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b="1">
                          <a:solidFill>
                            <a:srgbClr val="365F91"/>
                          </a:solidFill>
                          <a:latin typeface="Calibri"/>
                          <a:ea typeface="Calibri"/>
                          <a:cs typeface="Times New Roman"/>
                        </a:rPr>
                        <a:t>Early ambulatory stage</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b="1">
                          <a:solidFill>
                            <a:srgbClr val="365F91"/>
                          </a:solidFill>
                          <a:latin typeface="Calibri"/>
                          <a:ea typeface="Calibri"/>
                          <a:cs typeface="Times New Roman"/>
                        </a:rPr>
                        <a:t>Late ambulatory stage</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b="1">
                          <a:solidFill>
                            <a:srgbClr val="365F91"/>
                          </a:solidFill>
                          <a:latin typeface="Calibri"/>
                          <a:ea typeface="Calibri"/>
                          <a:cs typeface="Times New Roman"/>
                        </a:rPr>
                        <a:t>Early non-ambulatory stage</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b="1">
                          <a:solidFill>
                            <a:srgbClr val="365F91"/>
                          </a:solidFill>
                          <a:latin typeface="Calibri"/>
                          <a:ea typeface="Calibri"/>
                          <a:cs typeface="Times New Roman"/>
                        </a:rPr>
                        <a:t>Late non-ambulatory stage</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b="1">
                          <a:solidFill>
                            <a:srgbClr val="365F91"/>
                          </a:solidFill>
                          <a:latin typeface="Calibri"/>
                          <a:ea typeface="Calibri"/>
                          <a:cs typeface="Times New Roman"/>
                        </a:rPr>
                        <a:t>Healthy boys</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344149">
                <a:tc>
                  <a:txBody>
                    <a:bodyPr/>
                    <a:lstStyle/>
                    <a:p>
                      <a:pPr algn="l">
                        <a:lnSpc>
                          <a:spcPct val="150000"/>
                        </a:lnSpc>
                        <a:spcAft>
                          <a:spcPts val="0"/>
                        </a:spcAft>
                      </a:pPr>
                      <a:r>
                        <a:rPr lang="en-US" sz="900" b="1">
                          <a:solidFill>
                            <a:srgbClr val="365F91"/>
                          </a:solidFill>
                          <a:latin typeface="Calibri"/>
                          <a:ea typeface="Calibri"/>
                          <a:cs typeface="Times New Roman"/>
                        </a:rPr>
                        <a:t>Mean time spend on transportation in minutes per day (SD)</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81.7 (84.4)</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33.2 (33.5)</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90.3 (107.4)</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101.2 (60.9)</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98.6 (94.2)</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32.7 (41.6)</a:t>
                      </a:r>
                      <a:endParaRPr lang="nl-NL" sz="1100">
                        <a:solidFill>
                          <a:srgbClr val="365F91"/>
                        </a:solidFill>
                        <a:latin typeface="Calibri"/>
                        <a:ea typeface="Calibri"/>
                        <a:cs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r h="268830">
                <a:tc>
                  <a:txBody>
                    <a:bodyPr/>
                    <a:lstStyle/>
                    <a:p>
                      <a:pPr algn="l">
                        <a:lnSpc>
                          <a:spcPct val="150000"/>
                        </a:lnSpc>
                        <a:spcAft>
                          <a:spcPts val="0"/>
                        </a:spcAft>
                      </a:pPr>
                      <a:r>
                        <a:rPr lang="en-US" sz="900" b="1" i="1">
                          <a:solidFill>
                            <a:srgbClr val="365F91"/>
                          </a:solidFill>
                          <a:latin typeface="Calibri"/>
                          <a:ea typeface="Calibri"/>
                          <a:cs typeface="Times New Roman"/>
                        </a:rPr>
                        <a:t>N</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69</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17</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10</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10</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32</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c>
                  <a:txBody>
                    <a:bodyPr/>
                    <a:lstStyle/>
                    <a:p>
                      <a:pPr algn="l">
                        <a:lnSpc>
                          <a:spcPct val="150000"/>
                        </a:lnSpc>
                        <a:spcAft>
                          <a:spcPts val="0"/>
                        </a:spcAft>
                      </a:pPr>
                      <a:r>
                        <a:rPr lang="en-US" sz="900">
                          <a:solidFill>
                            <a:srgbClr val="365F91"/>
                          </a:solidFill>
                          <a:latin typeface="Calibri"/>
                          <a:ea typeface="Calibri"/>
                          <a:cs typeface="Times New Roman"/>
                        </a:rPr>
                        <a:t>190</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tcPr>
                </a:tc>
              </a:tr>
              <a:tr h="1344149">
                <a:tc>
                  <a:txBody>
                    <a:bodyPr/>
                    <a:lstStyle/>
                    <a:p>
                      <a:pPr algn="l">
                        <a:lnSpc>
                          <a:spcPct val="150000"/>
                        </a:lnSpc>
                        <a:spcAft>
                          <a:spcPts val="0"/>
                        </a:spcAft>
                      </a:pPr>
                      <a:r>
                        <a:rPr lang="en-US" sz="900" b="1">
                          <a:solidFill>
                            <a:srgbClr val="365F91"/>
                          </a:solidFill>
                          <a:latin typeface="Calibri"/>
                          <a:ea typeface="Calibri"/>
                          <a:cs typeface="Times New Roman"/>
                        </a:rPr>
                        <a:t>Active transportation/passive transportation (%)</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13.3/86.7</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36.4/63.6</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9.1/90.9</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9.1/90.9</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0.0/100.0</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c>
                  <a:txBody>
                    <a:bodyPr/>
                    <a:lstStyle/>
                    <a:p>
                      <a:pPr algn="l">
                        <a:lnSpc>
                          <a:spcPct val="150000"/>
                        </a:lnSpc>
                        <a:spcAft>
                          <a:spcPts val="0"/>
                        </a:spcAft>
                      </a:pPr>
                      <a:r>
                        <a:rPr lang="en-US" sz="900">
                          <a:solidFill>
                            <a:srgbClr val="365F91"/>
                          </a:solidFill>
                          <a:latin typeface="Calibri"/>
                          <a:ea typeface="Calibri"/>
                          <a:cs typeface="Times New Roman"/>
                        </a:rPr>
                        <a:t>92.4/7.6</a:t>
                      </a:r>
                      <a:endParaRPr lang="nl-NL" sz="1100">
                        <a:solidFill>
                          <a:srgbClr val="365F91"/>
                        </a:solidFill>
                        <a:latin typeface="Calibri"/>
                        <a:ea typeface="Calibri"/>
                        <a:cs typeface="Times New Roman"/>
                      </a:endParaRPr>
                    </a:p>
                  </a:txBody>
                  <a:tcPr marL="68580" marR="68580" marT="0" marB="0">
                    <a:lnL>
                      <a:noFill/>
                    </a:lnL>
                    <a:lnR>
                      <a:noFill/>
                    </a:lnR>
                    <a:lnT>
                      <a:noFill/>
                    </a:lnT>
                    <a:lnB>
                      <a:noFill/>
                    </a:lnB>
                    <a:solidFill>
                      <a:srgbClr val="D3DFEE"/>
                    </a:solidFill>
                  </a:tcPr>
                </a:tc>
              </a:tr>
              <a:tr h="268830">
                <a:tc>
                  <a:txBody>
                    <a:bodyPr/>
                    <a:lstStyle/>
                    <a:p>
                      <a:pPr algn="l">
                        <a:lnSpc>
                          <a:spcPct val="150000"/>
                        </a:lnSpc>
                        <a:spcAft>
                          <a:spcPts val="0"/>
                        </a:spcAft>
                      </a:pPr>
                      <a:r>
                        <a:rPr lang="en-US" sz="900" b="1" i="1">
                          <a:solidFill>
                            <a:srgbClr val="365F91"/>
                          </a:solidFill>
                          <a:latin typeface="Calibri"/>
                          <a:ea typeface="Calibri"/>
                          <a:cs typeface="Times New Roman"/>
                        </a:rPr>
                        <a:t>N</a:t>
                      </a:r>
                      <a:endParaRPr lang="nl-NL" sz="1100">
                        <a:solidFill>
                          <a:srgbClr val="365F91"/>
                        </a:solidFill>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a:solidFill>
                            <a:srgbClr val="365F91"/>
                          </a:solidFill>
                          <a:latin typeface="Calibri"/>
                          <a:ea typeface="Calibri"/>
                          <a:cs typeface="Times New Roman"/>
                        </a:rPr>
                        <a:t>75</a:t>
                      </a:r>
                      <a:endParaRPr lang="nl-NL" sz="1100">
                        <a:solidFill>
                          <a:srgbClr val="365F91"/>
                        </a:solidFill>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a:solidFill>
                            <a:srgbClr val="365F91"/>
                          </a:solidFill>
                          <a:latin typeface="Calibri"/>
                          <a:ea typeface="Calibri"/>
                          <a:cs typeface="Times New Roman"/>
                        </a:rPr>
                        <a:t>22</a:t>
                      </a:r>
                      <a:endParaRPr lang="nl-NL" sz="1100">
                        <a:solidFill>
                          <a:srgbClr val="365F91"/>
                        </a:solidFill>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a:solidFill>
                            <a:srgbClr val="365F91"/>
                          </a:solidFill>
                          <a:latin typeface="Calibri"/>
                          <a:ea typeface="Calibri"/>
                          <a:cs typeface="Times New Roman"/>
                        </a:rPr>
                        <a:t>11</a:t>
                      </a:r>
                      <a:endParaRPr lang="nl-NL" sz="1100">
                        <a:solidFill>
                          <a:srgbClr val="365F91"/>
                        </a:solidFill>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a:solidFill>
                            <a:srgbClr val="365F91"/>
                          </a:solidFill>
                          <a:latin typeface="Calibri"/>
                          <a:ea typeface="Calibri"/>
                          <a:cs typeface="Times New Roman"/>
                        </a:rPr>
                        <a:t>11</a:t>
                      </a:r>
                      <a:endParaRPr lang="nl-NL" sz="1100">
                        <a:solidFill>
                          <a:srgbClr val="365F91"/>
                        </a:solidFill>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a:solidFill>
                            <a:srgbClr val="365F91"/>
                          </a:solidFill>
                          <a:latin typeface="Calibri"/>
                          <a:ea typeface="Calibri"/>
                          <a:cs typeface="Times New Roman"/>
                        </a:rPr>
                        <a:t>31</a:t>
                      </a:r>
                      <a:endParaRPr lang="nl-NL" sz="1100">
                        <a:solidFill>
                          <a:srgbClr val="365F91"/>
                        </a:solidFill>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900" dirty="0">
                          <a:solidFill>
                            <a:srgbClr val="365F91"/>
                          </a:solidFill>
                          <a:latin typeface="Calibri"/>
                          <a:ea typeface="Calibri"/>
                          <a:cs typeface="Times New Roman"/>
                        </a:rPr>
                        <a:t>197</a:t>
                      </a:r>
                      <a:endParaRPr lang="nl-NL" sz="1100" dirty="0">
                        <a:solidFill>
                          <a:srgbClr val="365F91"/>
                        </a:solidFill>
                        <a:latin typeface="Calibri"/>
                        <a:ea typeface="Calibri"/>
                        <a:cs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Therapie</a:t>
            </a:r>
            <a:endParaRPr lang="nl-NL" dirty="0"/>
          </a:p>
        </p:txBody>
      </p:sp>
      <p:graphicFrame>
        <p:nvGraphicFramePr>
          <p:cNvPr id="4" name="Grafiek 3"/>
          <p:cNvGraphicFramePr/>
          <p:nvPr/>
        </p:nvGraphicFramePr>
        <p:xfrm>
          <a:off x="5724128" y="1988840"/>
          <a:ext cx="3096344" cy="26642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el 4"/>
          <p:cNvGraphicFramePr>
            <a:graphicFrameLocks noGrp="1"/>
          </p:cNvGraphicFramePr>
          <p:nvPr/>
        </p:nvGraphicFramePr>
        <p:xfrm>
          <a:off x="251520" y="2060848"/>
          <a:ext cx="5261751" cy="4069080"/>
        </p:xfrm>
        <a:graphic>
          <a:graphicData uri="http://schemas.openxmlformats.org/drawingml/2006/table">
            <a:tbl>
              <a:tblPr/>
              <a:tblGrid>
                <a:gridCol w="1451751"/>
                <a:gridCol w="762000"/>
                <a:gridCol w="762000"/>
                <a:gridCol w="762000"/>
                <a:gridCol w="762000"/>
                <a:gridCol w="762000"/>
              </a:tblGrid>
              <a:tr h="548640">
                <a:tc>
                  <a:txBody>
                    <a:bodyPr/>
                    <a:lstStyle/>
                    <a:p>
                      <a:pPr algn="l">
                        <a:lnSpc>
                          <a:spcPct val="150000"/>
                        </a:lnSpc>
                        <a:spcAft>
                          <a:spcPts val="0"/>
                        </a:spcAft>
                      </a:pPr>
                      <a:endParaRPr lang="nl-NL" sz="1000" dirty="0">
                        <a:solidFill>
                          <a:srgbClr val="365F91"/>
                        </a:solidFill>
                        <a:latin typeface="Calibri"/>
                        <a:ea typeface="Calibri"/>
                        <a:cs typeface="Times New Roman"/>
                      </a:endParaRPr>
                    </a:p>
                  </a:txBody>
                  <a:tcPr marL="60960" marR="6096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800" b="1">
                          <a:solidFill>
                            <a:srgbClr val="365F91"/>
                          </a:solidFill>
                          <a:latin typeface="Calibri"/>
                          <a:ea typeface="Calibri"/>
                          <a:cs typeface="Times New Roman"/>
                        </a:rPr>
                        <a:t>Total DMD group</a:t>
                      </a:r>
                      <a:endParaRPr lang="nl-NL" sz="1000">
                        <a:solidFill>
                          <a:srgbClr val="365F91"/>
                        </a:solidFill>
                        <a:latin typeface="Calibri"/>
                        <a:ea typeface="Calibri"/>
                        <a:cs typeface="Times New Roman"/>
                      </a:endParaRPr>
                    </a:p>
                  </a:txBody>
                  <a:tcPr marL="60960" marR="6096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800" b="1">
                          <a:solidFill>
                            <a:srgbClr val="365F91"/>
                          </a:solidFill>
                          <a:latin typeface="Calibri"/>
                          <a:ea typeface="Calibri"/>
                          <a:cs typeface="Times New Roman"/>
                        </a:rPr>
                        <a:t>Early ambulatory stage</a:t>
                      </a:r>
                      <a:endParaRPr lang="nl-NL" sz="1000">
                        <a:solidFill>
                          <a:srgbClr val="365F91"/>
                        </a:solidFill>
                        <a:latin typeface="Calibri"/>
                        <a:ea typeface="Calibri"/>
                        <a:cs typeface="Times New Roman"/>
                      </a:endParaRPr>
                    </a:p>
                  </a:txBody>
                  <a:tcPr marL="60960" marR="6096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800" b="1">
                          <a:solidFill>
                            <a:srgbClr val="365F91"/>
                          </a:solidFill>
                          <a:latin typeface="Calibri"/>
                          <a:ea typeface="Calibri"/>
                          <a:cs typeface="Times New Roman"/>
                        </a:rPr>
                        <a:t>Late ambulatory stage</a:t>
                      </a:r>
                      <a:endParaRPr lang="nl-NL" sz="1000">
                        <a:solidFill>
                          <a:srgbClr val="365F91"/>
                        </a:solidFill>
                        <a:latin typeface="Calibri"/>
                        <a:ea typeface="Calibri"/>
                        <a:cs typeface="Times New Roman"/>
                      </a:endParaRPr>
                    </a:p>
                  </a:txBody>
                  <a:tcPr marL="60960" marR="6096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800" b="1">
                          <a:solidFill>
                            <a:srgbClr val="365F91"/>
                          </a:solidFill>
                          <a:latin typeface="Calibri"/>
                          <a:ea typeface="Calibri"/>
                          <a:cs typeface="Times New Roman"/>
                        </a:rPr>
                        <a:t>Early non-ambulatory stage</a:t>
                      </a:r>
                      <a:endParaRPr lang="nl-NL" sz="1000">
                        <a:solidFill>
                          <a:srgbClr val="365F91"/>
                        </a:solidFill>
                        <a:latin typeface="Calibri"/>
                        <a:ea typeface="Calibri"/>
                        <a:cs typeface="Times New Roman"/>
                      </a:endParaRPr>
                    </a:p>
                  </a:txBody>
                  <a:tcPr marL="60960" marR="6096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l">
                        <a:lnSpc>
                          <a:spcPct val="150000"/>
                        </a:lnSpc>
                        <a:spcAft>
                          <a:spcPts val="0"/>
                        </a:spcAft>
                      </a:pPr>
                      <a:r>
                        <a:rPr lang="en-US" sz="800" b="1">
                          <a:solidFill>
                            <a:srgbClr val="365F91"/>
                          </a:solidFill>
                          <a:latin typeface="Calibri"/>
                          <a:ea typeface="Calibri"/>
                          <a:cs typeface="Times New Roman"/>
                        </a:rPr>
                        <a:t>Late non-ambulatory stage</a:t>
                      </a:r>
                      <a:endParaRPr lang="nl-NL" sz="1000">
                        <a:solidFill>
                          <a:srgbClr val="365F91"/>
                        </a:solidFill>
                        <a:latin typeface="Calibri"/>
                        <a:ea typeface="Calibri"/>
                        <a:cs typeface="Times New Roman"/>
                      </a:endParaRPr>
                    </a:p>
                  </a:txBody>
                  <a:tcPr marL="60960" marR="6096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82880">
                <a:tc>
                  <a:txBody>
                    <a:bodyPr/>
                    <a:lstStyle/>
                    <a:p>
                      <a:pPr algn="l">
                        <a:lnSpc>
                          <a:spcPct val="150000"/>
                        </a:lnSpc>
                        <a:spcAft>
                          <a:spcPts val="0"/>
                        </a:spcAft>
                      </a:pPr>
                      <a:r>
                        <a:rPr lang="en-US" sz="800" b="1">
                          <a:solidFill>
                            <a:srgbClr val="365F91"/>
                          </a:solidFill>
                          <a:latin typeface="Calibri"/>
                          <a:ea typeface="Calibri"/>
                          <a:cs typeface="Times New Roman"/>
                        </a:rPr>
                        <a:t>No therapy (%)</a:t>
                      </a:r>
                      <a:endParaRPr lang="nl-NL" sz="1000">
                        <a:solidFill>
                          <a:srgbClr val="365F91"/>
                        </a:solidFill>
                        <a:latin typeface="Calibri"/>
                        <a:ea typeface="Calibri"/>
                        <a:cs typeface="Times New Roman"/>
                      </a:endParaRPr>
                    </a:p>
                  </a:txBody>
                  <a:tcPr marL="60960" marR="6096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8.0</a:t>
                      </a:r>
                      <a:endParaRPr lang="nl-NL" sz="1000">
                        <a:solidFill>
                          <a:srgbClr val="365F91"/>
                        </a:solidFill>
                        <a:latin typeface="Calibri"/>
                        <a:ea typeface="Calibri"/>
                        <a:cs typeface="Times New Roman"/>
                      </a:endParaRPr>
                    </a:p>
                  </a:txBody>
                  <a:tcPr marL="60960" marR="6096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12.5</a:t>
                      </a:r>
                      <a:endParaRPr lang="nl-NL" sz="1000">
                        <a:solidFill>
                          <a:srgbClr val="365F91"/>
                        </a:solidFill>
                        <a:latin typeface="Calibri"/>
                        <a:ea typeface="Calibri"/>
                        <a:cs typeface="Times New Roman"/>
                      </a:endParaRPr>
                    </a:p>
                  </a:txBody>
                  <a:tcPr marL="60960" marR="6096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9.1</a:t>
                      </a:r>
                      <a:endParaRPr lang="nl-NL" sz="1000">
                        <a:solidFill>
                          <a:srgbClr val="365F91"/>
                        </a:solidFill>
                        <a:latin typeface="Calibri"/>
                        <a:ea typeface="Calibri"/>
                        <a:cs typeface="Times New Roman"/>
                      </a:endParaRPr>
                    </a:p>
                  </a:txBody>
                  <a:tcPr marL="60960" marR="6096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0.0</a:t>
                      </a:r>
                      <a:endParaRPr lang="nl-NL" sz="1000">
                        <a:solidFill>
                          <a:srgbClr val="365F91"/>
                        </a:solidFill>
                        <a:latin typeface="Calibri"/>
                        <a:ea typeface="Calibri"/>
                        <a:cs typeface="Times New Roman"/>
                      </a:endParaRPr>
                    </a:p>
                  </a:txBody>
                  <a:tcPr marL="60960" marR="6096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7.3</a:t>
                      </a:r>
                      <a:endParaRPr lang="nl-NL" sz="1000">
                        <a:solidFill>
                          <a:srgbClr val="365F91"/>
                        </a:solidFill>
                        <a:latin typeface="Calibri"/>
                        <a:ea typeface="Calibri"/>
                        <a:cs typeface="Times New Roman"/>
                      </a:endParaRPr>
                    </a:p>
                  </a:txBody>
                  <a:tcPr marL="60960" marR="6096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r h="182880">
                <a:tc>
                  <a:txBody>
                    <a:bodyPr/>
                    <a:lstStyle/>
                    <a:p>
                      <a:pPr algn="l">
                        <a:lnSpc>
                          <a:spcPct val="150000"/>
                        </a:lnSpc>
                        <a:spcAft>
                          <a:spcPts val="0"/>
                        </a:spcAft>
                      </a:pPr>
                      <a:r>
                        <a:rPr lang="en-US" sz="800" b="1" i="1">
                          <a:solidFill>
                            <a:srgbClr val="365F91"/>
                          </a:solidFill>
                          <a:latin typeface="Calibri"/>
                          <a:ea typeface="Calibri"/>
                          <a:cs typeface="Times New Roman"/>
                        </a:rPr>
                        <a:t>N</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dirty="0">
                          <a:solidFill>
                            <a:srgbClr val="365F91"/>
                          </a:solidFill>
                          <a:latin typeface="Calibri"/>
                          <a:ea typeface="Calibri"/>
                          <a:cs typeface="Times New Roman"/>
                        </a:rPr>
                        <a:t>7</a:t>
                      </a:r>
                      <a:endParaRPr lang="nl-NL" sz="1000" dirty="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3</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1</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0</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3</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r>
              <a:tr h="182880">
                <a:tc>
                  <a:txBody>
                    <a:bodyPr/>
                    <a:lstStyle/>
                    <a:p>
                      <a:pPr algn="l">
                        <a:lnSpc>
                          <a:spcPct val="150000"/>
                        </a:lnSpc>
                        <a:spcAft>
                          <a:spcPts val="0"/>
                        </a:spcAft>
                      </a:pPr>
                      <a:r>
                        <a:rPr lang="en-US" sz="800" b="1">
                          <a:solidFill>
                            <a:srgbClr val="365F91"/>
                          </a:solidFill>
                          <a:latin typeface="Calibri"/>
                          <a:ea typeface="Calibri"/>
                          <a:cs typeface="Times New Roman"/>
                        </a:rPr>
                        <a:t>Physiotherapy (%)</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dirty="0">
                          <a:solidFill>
                            <a:srgbClr val="365F91"/>
                          </a:solidFill>
                          <a:latin typeface="Calibri"/>
                          <a:ea typeface="Calibri"/>
                          <a:cs typeface="Times New Roman"/>
                        </a:rPr>
                        <a:t>85.1</a:t>
                      </a:r>
                      <a:endParaRPr lang="nl-NL" sz="1000" dirty="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83.3</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81.8</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100.0</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82.9</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r>
              <a:tr h="182880">
                <a:tc>
                  <a:txBody>
                    <a:bodyPr/>
                    <a:lstStyle/>
                    <a:p>
                      <a:pPr algn="l">
                        <a:lnSpc>
                          <a:spcPct val="150000"/>
                        </a:lnSpc>
                        <a:spcAft>
                          <a:spcPts val="0"/>
                        </a:spcAft>
                      </a:pPr>
                      <a:r>
                        <a:rPr lang="en-US" sz="800" b="1" i="1">
                          <a:solidFill>
                            <a:srgbClr val="365F91"/>
                          </a:solidFill>
                          <a:latin typeface="Calibri"/>
                          <a:ea typeface="Calibri"/>
                          <a:cs typeface="Times New Roman"/>
                        </a:rPr>
                        <a:t>N</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dirty="0">
                          <a:solidFill>
                            <a:srgbClr val="365F91"/>
                          </a:solidFill>
                          <a:latin typeface="Calibri"/>
                          <a:ea typeface="Calibri"/>
                          <a:cs typeface="Times New Roman"/>
                        </a:rPr>
                        <a:t>74</a:t>
                      </a:r>
                      <a:endParaRPr lang="nl-NL" sz="1000" dirty="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20</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9</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11</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34</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r>
              <a:tr h="182880">
                <a:tc>
                  <a:txBody>
                    <a:bodyPr/>
                    <a:lstStyle/>
                    <a:p>
                      <a:pPr algn="l">
                        <a:lnSpc>
                          <a:spcPct val="150000"/>
                        </a:lnSpc>
                        <a:spcAft>
                          <a:spcPts val="0"/>
                        </a:spcAft>
                      </a:pPr>
                      <a:r>
                        <a:rPr lang="en-US" sz="800" b="1">
                          <a:solidFill>
                            <a:srgbClr val="365F91"/>
                          </a:solidFill>
                          <a:latin typeface="Calibri"/>
                          <a:ea typeface="Calibri"/>
                          <a:cs typeface="Times New Roman"/>
                        </a:rPr>
                        <a:t>Occupational therapy (%)</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dirty="0">
                          <a:solidFill>
                            <a:srgbClr val="365F91"/>
                          </a:solidFill>
                          <a:latin typeface="Calibri"/>
                          <a:ea typeface="Calibri"/>
                          <a:cs typeface="Times New Roman"/>
                        </a:rPr>
                        <a:t>27.6</a:t>
                      </a:r>
                      <a:endParaRPr lang="nl-NL" sz="1000" dirty="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25.0</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27.3</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27.3</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29.3</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r>
              <a:tr h="182880">
                <a:tc>
                  <a:txBody>
                    <a:bodyPr/>
                    <a:lstStyle/>
                    <a:p>
                      <a:pPr algn="l">
                        <a:lnSpc>
                          <a:spcPct val="150000"/>
                        </a:lnSpc>
                        <a:spcAft>
                          <a:spcPts val="0"/>
                        </a:spcAft>
                      </a:pPr>
                      <a:r>
                        <a:rPr lang="en-US" sz="800" b="1" i="1">
                          <a:solidFill>
                            <a:srgbClr val="365F91"/>
                          </a:solidFill>
                          <a:latin typeface="Calibri"/>
                          <a:ea typeface="Calibri"/>
                          <a:cs typeface="Times New Roman"/>
                        </a:rPr>
                        <a:t>N</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dirty="0">
                          <a:solidFill>
                            <a:srgbClr val="365F91"/>
                          </a:solidFill>
                          <a:latin typeface="Calibri"/>
                          <a:ea typeface="Calibri"/>
                          <a:cs typeface="Times New Roman"/>
                        </a:rPr>
                        <a:t>24</a:t>
                      </a:r>
                      <a:endParaRPr lang="nl-NL" sz="1000" dirty="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6</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3</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3</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12</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r>
              <a:tr h="182880">
                <a:tc>
                  <a:txBody>
                    <a:bodyPr/>
                    <a:lstStyle/>
                    <a:p>
                      <a:pPr algn="l">
                        <a:lnSpc>
                          <a:spcPct val="150000"/>
                        </a:lnSpc>
                        <a:spcAft>
                          <a:spcPts val="0"/>
                        </a:spcAft>
                      </a:pPr>
                      <a:r>
                        <a:rPr lang="en-US" sz="800" b="1">
                          <a:solidFill>
                            <a:srgbClr val="365F91"/>
                          </a:solidFill>
                          <a:latin typeface="Calibri"/>
                          <a:ea typeface="Calibri"/>
                          <a:cs typeface="Times New Roman"/>
                        </a:rPr>
                        <a:t>Hydrotherapy (%)</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31.0</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29.2</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18.2</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45.5</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31.7</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r>
              <a:tr h="182880">
                <a:tc>
                  <a:txBody>
                    <a:bodyPr/>
                    <a:lstStyle/>
                    <a:p>
                      <a:pPr algn="l">
                        <a:lnSpc>
                          <a:spcPct val="150000"/>
                        </a:lnSpc>
                        <a:spcAft>
                          <a:spcPts val="0"/>
                        </a:spcAft>
                      </a:pPr>
                      <a:r>
                        <a:rPr lang="en-US" sz="800" b="1" i="1">
                          <a:solidFill>
                            <a:srgbClr val="365F91"/>
                          </a:solidFill>
                          <a:latin typeface="Calibri"/>
                          <a:ea typeface="Calibri"/>
                          <a:cs typeface="Times New Roman"/>
                        </a:rPr>
                        <a:t>N</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27</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7</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2</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5</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13</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r>
              <a:tr h="182880">
                <a:tc>
                  <a:txBody>
                    <a:bodyPr/>
                    <a:lstStyle/>
                    <a:p>
                      <a:pPr algn="l">
                        <a:lnSpc>
                          <a:spcPct val="150000"/>
                        </a:lnSpc>
                        <a:spcAft>
                          <a:spcPts val="0"/>
                        </a:spcAft>
                      </a:pPr>
                      <a:r>
                        <a:rPr lang="en-US" sz="800" b="1">
                          <a:solidFill>
                            <a:srgbClr val="365F91"/>
                          </a:solidFill>
                          <a:latin typeface="Calibri"/>
                          <a:ea typeface="Calibri"/>
                          <a:cs typeface="Times New Roman"/>
                        </a:rPr>
                        <a:t>Music therapy (%)</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11.5</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8.3</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18.2</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18.2</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9.8</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r>
              <a:tr h="182880">
                <a:tc>
                  <a:txBody>
                    <a:bodyPr/>
                    <a:lstStyle/>
                    <a:p>
                      <a:pPr algn="l">
                        <a:lnSpc>
                          <a:spcPct val="150000"/>
                        </a:lnSpc>
                        <a:spcAft>
                          <a:spcPts val="0"/>
                        </a:spcAft>
                      </a:pPr>
                      <a:r>
                        <a:rPr lang="en-US" sz="800" b="1" i="1">
                          <a:solidFill>
                            <a:srgbClr val="365F91"/>
                          </a:solidFill>
                          <a:latin typeface="Calibri"/>
                          <a:ea typeface="Calibri"/>
                          <a:cs typeface="Times New Roman"/>
                        </a:rPr>
                        <a:t>N</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10</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2</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2</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2</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4</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r>
              <a:tr h="182880">
                <a:tc>
                  <a:txBody>
                    <a:bodyPr/>
                    <a:lstStyle/>
                    <a:p>
                      <a:pPr algn="l">
                        <a:lnSpc>
                          <a:spcPct val="150000"/>
                        </a:lnSpc>
                        <a:spcAft>
                          <a:spcPts val="0"/>
                        </a:spcAft>
                      </a:pPr>
                      <a:r>
                        <a:rPr lang="en-US" sz="800" b="1">
                          <a:solidFill>
                            <a:srgbClr val="365F91"/>
                          </a:solidFill>
                          <a:latin typeface="Calibri"/>
                          <a:ea typeface="Calibri"/>
                          <a:cs typeface="Times New Roman"/>
                        </a:rPr>
                        <a:t>Play therapy (%)</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3.4</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0.0</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0.0</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18.2</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2.4</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r>
              <a:tr h="182880">
                <a:tc>
                  <a:txBody>
                    <a:bodyPr/>
                    <a:lstStyle/>
                    <a:p>
                      <a:pPr algn="l">
                        <a:lnSpc>
                          <a:spcPct val="150000"/>
                        </a:lnSpc>
                        <a:spcAft>
                          <a:spcPts val="0"/>
                        </a:spcAft>
                      </a:pPr>
                      <a:r>
                        <a:rPr lang="en-US" sz="800" b="1" i="1">
                          <a:solidFill>
                            <a:srgbClr val="365F91"/>
                          </a:solidFill>
                          <a:latin typeface="Calibri"/>
                          <a:ea typeface="Calibri"/>
                          <a:cs typeface="Times New Roman"/>
                        </a:rPr>
                        <a:t>N</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3</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0</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0</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2</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1</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r>
              <a:tr h="182880">
                <a:tc>
                  <a:txBody>
                    <a:bodyPr/>
                    <a:lstStyle/>
                    <a:p>
                      <a:pPr algn="l">
                        <a:lnSpc>
                          <a:spcPct val="150000"/>
                        </a:lnSpc>
                        <a:spcAft>
                          <a:spcPts val="0"/>
                        </a:spcAft>
                      </a:pPr>
                      <a:r>
                        <a:rPr lang="en-US" sz="800" b="1">
                          <a:solidFill>
                            <a:srgbClr val="365F91"/>
                          </a:solidFill>
                          <a:latin typeface="Calibri"/>
                          <a:ea typeface="Calibri"/>
                          <a:cs typeface="Times New Roman"/>
                        </a:rPr>
                        <a:t>Other forms of therapy (%)</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9.2</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29.2</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0.0</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9.1</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0.0</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r>
              <a:tr h="182880">
                <a:tc>
                  <a:txBody>
                    <a:bodyPr/>
                    <a:lstStyle/>
                    <a:p>
                      <a:pPr algn="l">
                        <a:lnSpc>
                          <a:spcPct val="150000"/>
                        </a:lnSpc>
                        <a:spcAft>
                          <a:spcPts val="0"/>
                        </a:spcAft>
                      </a:pPr>
                      <a:r>
                        <a:rPr lang="en-US" sz="800" b="1" i="1">
                          <a:solidFill>
                            <a:srgbClr val="365F91"/>
                          </a:solidFill>
                          <a:latin typeface="Calibri"/>
                          <a:ea typeface="Calibri"/>
                          <a:cs typeface="Times New Roman"/>
                        </a:rPr>
                        <a:t>N</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8</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7</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0</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1</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0</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r>
              <a:tr h="365760">
                <a:tc>
                  <a:txBody>
                    <a:bodyPr/>
                    <a:lstStyle/>
                    <a:p>
                      <a:pPr algn="l">
                        <a:lnSpc>
                          <a:spcPct val="150000"/>
                        </a:lnSpc>
                        <a:spcAft>
                          <a:spcPts val="0"/>
                        </a:spcAft>
                      </a:pPr>
                      <a:r>
                        <a:rPr lang="en-US" sz="800" b="1">
                          <a:solidFill>
                            <a:srgbClr val="365F91"/>
                          </a:solidFill>
                          <a:latin typeface="Calibri"/>
                          <a:ea typeface="Calibri"/>
                          <a:cs typeface="Times New Roman"/>
                        </a:rPr>
                        <a:t>Frequency (times per week) (SD)</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2.4 (1.4)</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2.7 (1.1)</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2.0 (1.2)</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2.5 (1.1)</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2.5 (1.6)</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solidFill>
                      <a:srgbClr val="D3DFEE"/>
                    </a:solidFill>
                  </a:tcPr>
                </a:tc>
              </a:tr>
              <a:tr h="223520">
                <a:tc>
                  <a:txBody>
                    <a:bodyPr/>
                    <a:lstStyle/>
                    <a:p>
                      <a:pPr algn="l">
                        <a:lnSpc>
                          <a:spcPct val="150000"/>
                        </a:lnSpc>
                        <a:spcAft>
                          <a:spcPts val="0"/>
                        </a:spcAft>
                      </a:pP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78</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19</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10</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11</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c>
                  <a:txBody>
                    <a:bodyPr/>
                    <a:lstStyle/>
                    <a:p>
                      <a:pPr algn="l">
                        <a:lnSpc>
                          <a:spcPct val="150000"/>
                        </a:lnSpc>
                        <a:spcAft>
                          <a:spcPts val="0"/>
                        </a:spcAft>
                      </a:pPr>
                      <a:r>
                        <a:rPr lang="en-US" sz="800">
                          <a:solidFill>
                            <a:srgbClr val="365F91"/>
                          </a:solidFill>
                          <a:latin typeface="Calibri"/>
                          <a:ea typeface="Calibri"/>
                          <a:cs typeface="Times New Roman"/>
                        </a:rPr>
                        <a:t>38</a:t>
                      </a:r>
                      <a:endParaRPr lang="nl-NL" sz="1000">
                        <a:solidFill>
                          <a:srgbClr val="365F91"/>
                        </a:solidFill>
                        <a:latin typeface="Calibri"/>
                        <a:ea typeface="Calibri"/>
                        <a:cs typeface="Times New Roman"/>
                      </a:endParaRPr>
                    </a:p>
                  </a:txBody>
                  <a:tcPr marL="60960" marR="60960" marT="0" marB="0">
                    <a:lnL>
                      <a:noFill/>
                    </a:lnL>
                    <a:lnR>
                      <a:noFill/>
                    </a:lnR>
                    <a:lnT>
                      <a:noFill/>
                    </a:lnT>
                    <a:lnB>
                      <a:noFill/>
                    </a:lnB>
                  </a:tcPr>
                </a:tc>
              </a:tr>
              <a:tr h="365760">
                <a:tc>
                  <a:txBody>
                    <a:bodyPr/>
                    <a:lstStyle/>
                    <a:p>
                      <a:pPr algn="l">
                        <a:lnSpc>
                          <a:spcPct val="150000"/>
                        </a:lnSpc>
                        <a:spcAft>
                          <a:spcPts val="0"/>
                        </a:spcAft>
                      </a:pPr>
                      <a:r>
                        <a:rPr lang="en-US" sz="800" b="1">
                          <a:solidFill>
                            <a:srgbClr val="365F91"/>
                          </a:solidFill>
                          <a:latin typeface="Calibri"/>
                          <a:ea typeface="Calibri"/>
                          <a:cs typeface="Times New Roman"/>
                        </a:rPr>
                        <a:t>Therapy duration in minutes per week (SD)</a:t>
                      </a:r>
                      <a:endParaRPr lang="nl-NL" sz="1000">
                        <a:solidFill>
                          <a:srgbClr val="365F91"/>
                        </a:solidFill>
                        <a:latin typeface="Calibri"/>
                        <a:ea typeface="Calibri"/>
                        <a:cs typeface="Times New Roman"/>
                      </a:endParaRPr>
                    </a:p>
                  </a:txBody>
                  <a:tcPr marL="60960" marR="6096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49.7 (40.4)</a:t>
                      </a:r>
                      <a:endParaRPr lang="nl-NL" sz="1000">
                        <a:solidFill>
                          <a:srgbClr val="365F91"/>
                        </a:solidFill>
                        <a:latin typeface="Calibri"/>
                        <a:ea typeface="Calibri"/>
                        <a:cs typeface="Times New Roman"/>
                      </a:endParaRPr>
                    </a:p>
                  </a:txBody>
                  <a:tcPr marL="60960" marR="6096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48.9 (29.1)</a:t>
                      </a:r>
                      <a:endParaRPr lang="nl-NL" sz="1000">
                        <a:solidFill>
                          <a:srgbClr val="365F91"/>
                        </a:solidFill>
                        <a:latin typeface="Calibri"/>
                        <a:ea typeface="Calibri"/>
                        <a:cs typeface="Times New Roman"/>
                      </a:endParaRPr>
                    </a:p>
                  </a:txBody>
                  <a:tcPr marL="60960" marR="6096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43.5 (20.6)</a:t>
                      </a:r>
                      <a:endParaRPr lang="nl-NL" sz="1000">
                        <a:solidFill>
                          <a:srgbClr val="365F91"/>
                        </a:solidFill>
                        <a:latin typeface="Calibri"/>
                        <a:ea typeface="Calibri"/>
                        <a:cs typeface="Times New Roman"/>
                      </a:endParaRPr>
                    </a:p>
                  </a:txBody>
                  <a:tcPr marL="60960" marR="6096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algn="l">
                        <a:lnSpc>
                          <a:spcPct val="150000"/>
                        </a:lnSpc>
                        <a:spcAft>
                          <a:spcPts val="0"/>
                        </a:spcAft>
                      </a:pPr>
                      <a:r>
                        <a:rPr lang="en-US" sz="800">
                          <a:solidFill>
                            <a:srgbClr val="365F91"/>
                          </a:solidFill>
                          <a:latin typeface="Calibri"/>
                          <a:ea typeface="Calibri"/>
                          <a:cs typeface="Times New Roman"/>
                        </a:rPr>
                        <a:t>54.1 (29.1)</a:t>
                      </a:r>
                      <a:endParaRPr lang="nl-NL" sz="1000">
                        <a:solidFill>
                          <a:srgbClr val="365F91"/>
                        </a:solidFill>
                        <a:latin typeface="Calibri"/>
                        <a:ea typeface="Calibri"/>
                        <a:cs typeface="Times New Roman"/>
                      </a:endParaRPr>
                    </a:p>
                  </a:txBody>
                  <a:tcPr marL="60960" marR="6096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c>
                  <a:txBody>
                    <a:bodyPr/>
                    <a:lstStyle/>
                    <a:p>
                      <a:pPr algn="l">
                        <a:lnSpc>
                          <a:spcPct val="150000"/>
                        </a:lnSpc>
                        <a:spcAft>
                          <a:spcPts val="0"/>
                        </a:spcAft>
                      </a:pPr>
                      <a:r>
                        <a:rPr lang="en-US" sz="800" dirty="0">
                          <a:solidFill>
                            <a:srgbClr val="365F91"/>
                          </a:solidFill>
                          <a:latin typeface="Calibri"/>
                          <a:ea typeface="Calibri"/>
                          <a:cs typeface="Times New Roman"/>
                        </a:rPr>
                        <a:t>50.4 (51.6)</a:t>
                      </a:r>
                      <a:endParaRPr lang="nl-NL" sz="1000" dirty="0">
                        <a:solidFill>
                          <a:srgbClr val="365F91"/>
                        </a:solidFill>
                        <a:latin typeface="Calibri"/>
                        <a:ea typeface="Calibri"/>
                        <a:cs typeface="Times New Roman"/>
                      </a:endParaRPr>
                    </a:p>
                  </a:txBody>
                  <a:tcPr marL="60960" marR="60960" marT="0" marB="0">
                    <a:lnL>
                      <a:noFill/>
                    </a:lnL>
                    <a:lnR>
                      <a:noFill/>
                    </a:lnR>
                    <a:lnT>
                      <a:noFill/>
                    </a:lnT>
                    <a:lnB w="12700" cap="flat" cmpd="sng" algn="ctr">
                      <a:solidFill>
                        <a:srgbClr val="4F81BD"/>
                      </a:solidFill>
                      <a:prstDash val="solid"/>
                      <a:round/>
                      <a:headEnd type="none" w="med" len="med"/>
                      <a:tailEnd type="none" w="med" len="med"/>
                    </a:lnB>
                    <a:solidFill>
                      <a:srgbClr val="D3DFEE"/>
                    </a:solidFill>
                  </a:tcPr>
                </a:tc>
              </a:tr>
            </a:tbl>
          </a:graphicData>
        </a:graphic>
      </p:graphicFrame>
    </p:spTree>
  </p:cSld>
  <p:clrMapOvr>
    <a:masterClrMapping/>
  </p:clrMapOvr>
</p:sld>
</file>

<file path=ppt/theme/theme1.xml><?xml version="1.0" encoding="utf-8"?>
<a:theme xmlns:a="http://schemas.openxmlformats.org/drawingml/2006/main" name="Default Theme">
  <a:themeElements>
    <a:clrScheme name="Radboudumc">
      <a:dk1>
        <a:srgbClr val="000000"/>
      </a:dk1>
      <a:lt1>
        <a:sysClr val="window" lastClr="FFFFFF"/>
      </a:lt1>
      <a:dk2>
        <a:srgbClr val="00AFDC"/>
      </a:dk2>
      <a:lt2>
        <a:srgbClr val="FFFFFF"/>
      </a:lt2>
      <a:accent1>
        <a:srgbClr val="006991"/>
      </a:accent1>
      <a:accent2>
        <a:srgbClr val="7FB4C8"/>
      </a:accent2>
      <a:accent3>
        <a:srgbClr val="00AFDC"/>
      </a:accent3>
      <a:accent4>
        <a:srgbClr val="7FD7ED"/>
      </a:accent4>
      <a:accent5>
        <a:srgbClr val="CCCCCC"/>
      </a:accent5>
      <a:accent6>
        <a:srgbClr val="E6E6E6"/>
      </a:accent6>
      <a:hlink>
        <a:srgbClr val="000000"/>
      </a:hlink>
      <a:folHlink>
        <a:srgbClr val="00AFDC"/>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63</TotalTime>
  <Words>1002</Words>
  <Application>Microsoft Office PowerPoint</Application>
  <PresentationFormat>Diavoorstelling (4:3)</PresentationFormat>
  <Paragraphs>333</Paragraphs>
  <Slides>18</Slides>
  <Notes>0</Notes>
  <HiddenSlides>0</HiddenSlides>
  <MMClips>0</MMClips>
  <ScaleCrop>false</ScaleCrop>
  <HeadingPairs>
    <vt:vector size="4" baseType="variant">
      <vt:variant>
        <vt:lpstr>Thema</vt:lpstr>
      </vt:variant>
      <vt:variant>
        <vt:i4>1</vt:i4>
      </vt:variant>
      <vt:variant>
        <vt:lpstr>Diatitels</vt:lpstr>
      </vt:variant>
      <vt:variant>
        <vt:i4>18</vt:i4>
      </vt:variant>
    </vt:vector>
  </HeadingPairs>
  <TitlesOfParts>
    <vt:vector size="19" baseType="lpstr">
      <vt:lpstr>Default Theme</vt:lpstr>
      <vt:lpstr>Enquête fysieke activiteit</vt:lpstr>
      <vt:lpstr>Use it or lose it (rust roest)</vt:lpstr>
      <vt:lpstr>Doel van het onderzoek</vt:lpstr>
      <vt:lpstr>De enquête</vt:lpstr>
      <vt:lpstr>Resultaten</vt:lpstr>
      <vt:lpstr>Hoeveelheid beweging afgelopen 14 dagen</vt:lpstr>
      <vt:lpstr>Percentages fysieke activiteiten</vt:lpstr>
      <vt:lpstr>Vervoer</vt:lpstr>
      <vt:lpstr>Therapie</vt:lpstr>
      <vt:lpstr>Sport</vt:lpstr>
      <vt:lpstr>Hoe vind je fysieke activiteit?</vt:lpstr>
      <vt:lpstr>Hoe moeilijk is het om fysiek actief te zijn?</vt:lpstr>
      <vt:lpstr>Welke voordelen zie je?</vt:lpstr>
      <vt:lpstr>Welke problemen ervaar je om fysiek actief te zijn?</vt:lpstr>
      <vt:lpstr>Problemen per fase DMD</vt:lpstr>
      <vt:lpstr>Passieve activiteiten </vt:lpstr>
      <vt:lpstr>Dia 17</vt:lpstr>
      <vt:lpstr>Samenvatting</vt:lpstr>
    </vt:vector>
  </TitlesOfParts>
  <Company>UMC St Radboud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Enquête fysieke activiteit</dc:title>
  <dc:creator>z284125</dc:creator>
  <cp:lastModifiedBy>z284125</cp:lastModifiedBy>
  <cp:revision>7</cp:revision>
  <dcterms:created xsi:type="dcterms:W3CDTF">2016-04-14T12:37:12Z</dcterms:created>
  <dcterms:modified xsi:type="dcterms:W3CDTF">2016-04-14T13:40:57Z</dcterms:modified>
</cp:coreProperties>
</file>