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6" r:id="rId9"/>
    <p:sldId id="264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521500" y="594000"/>
            <a:ext cx="8100000" cy="4212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247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59480" y="6183340"/>
            <a:ext cx="8263020" cy="4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0000" y="5940000"/>
            <a:ext cx="648000" cy="92924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24155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4544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78196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650209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808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001"/>
            <a:ext cx="4039200" cy="41249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10145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400"/>
            <a:ext cx="4039200" cy="4125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4572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1652400"/>
            <a:ext cx="81010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473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592931"/>
            <a:ext cx="8101000" cy="518506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69585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79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 24"/>
          <p:cNvGrpSpPr/>
          <p:nvPr userDrawn="1"/>
        </p:nvGrpSpPr>
        <p:grpSpPr>
          <a:xfrm>
            <a:off x="5867400" y="6264275"/>
            <a:ext cx="2427288" cy="301626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xmlns="" val="18303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814635"/>
            <a:ext cx="8100000" cy="41253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641440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&lt;datum&gt;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641440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22000" y="6264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0" y="6415200"/>
            <a:ext cx="1104790" cy="1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10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0" r:id="rId4"/>
    <p:sldLayoutId id="2147483652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ncbi.nlm.nih.gov/pubmed/?term=McDonald%20CM%5BAuthor%5D&amp;cauthor=true&amp;cauthor_uid=23681930" TargetMode="External"/><Relationship Id="rId4" Type="http://schemas.openxmlformats.org/officeDocument/2006/relationships/hyperlink" Target="http://www.ncbi.nlm.nih.gov/pubmed/2368193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5271887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cbi.nlm.nih.gov/pubmed/?term=Pane%20M%5BAuthor%5D&amp;cauthor=true&amp;cauthor_uid=2527188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nl/url?sa=i&amp;rct=j&amp;q=&amp;esrc=s&amp;source=images&amp;cd=&amp;cad=rja&amp;uact=8&amp;ved=0ahUKEwjs-e6Eko7MAhVFOxQKHeRcA74QjRwIBw&amp;url=http%3A%2F%2Fnl.123rf.com%2Fclipart-vectoren%2Fcartoon_weg.html&amp;bvm=bv.119408272,d.bGs&amp;psig=AFQjCNE2LXM3zIxUeFneqNiPF6xdNzbHyw&amp;ust=1460723680196321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nl/url?sa=i&amp;rct=j&amp;q=&amp;esrc=s&amp;source=images&amp;cd=&amp;cad=rja&amp;uact=8&amp;ved=0ahUKEwio36jSho7MAhVHzRQKHVREAvAQjRwIBw&amp;url=http%3A%2F%2Fwww.creatov.nl%2F2012%2F01%2Fhet-einde-van-de-homogene-kerk%2F&amp;psig=AFQjCNHF-bg-izlMjDh5easIUskefVRZHQ&amp;ust=1460720627133016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Wat leren we van trials?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Toenemend inzicht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 smtClean="0"/>
              <a:t>Imelda</a:t>
            </a:r>
            <a:r>
              <a:rPr lang="nl-NL" dirty="0" smtClean="0"/>
              <a:t> JM de Groot</a:t>
            </a:r>
          </a:p>
          <a:p>
            <a:r>
              <a:rPr lang="nl-NL" dirty="0" smtClean="0"/>
              <a:t>Kinderrevalidatiearts, senior researcher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39552" y="609329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chemeClr val="accent1"/>
                </a:solidFill>
              </a:rPr>
              <a:t>Spier</a:t>
            </a:r>
            <a:r>
              <a:rPr lang="nl-NL" sz="3200" b="1" dirty="0" smtClean="0">
                <a:solidFill>
                  <a:schemeClr val="accent4">
                    <a:lumMod val="75000"/>
                  </a:schemeClr>
                </a:solidFill>
              </a:rPr>
              <a:t>centrum</a:t>
            </a:r>
            <a:endParaRPr lang="nl-NL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Ataluren</a:t>
            </a:r>
            <a:r>
              <a:rPr lang="nl-NL" dirty="0" smtClean="0"/>
              <a:t> trial: placebo groep</a:t>
            </a:r>
            <a:endParaRPr lang="nl-NL" dirty="0"/>
          </a:p>
        </p:txBody>
      </p:sp>
      <p:pic>
        <p:nvPicPr>
          <p:cNvPr id="4" name="Picture 6" descr="An external file that holds a picture, illustration, etc.&#10;Object name is mus0048-0343-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4058358" cy="2875748"/>
          </a:xfrm>
          <a:prstGeom prst="rect">
            <a:avLst/>
          </a:prstGeom>
          <a:noFill/>
        </p:spPr>
      </p:pic>
      <p:pic>
        <p:nvPicPr>
          <p:cNvPr id="5" name="Picture 4" descr="An external file that holds a picture, illustration, etc.&#10;Object name is mus0048-0343-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72816"/>
            <a:ext cx="2808312" cy="3969442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467544" y="5517232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100" dirty="0" smtClean="0"/>
          </a:p>
          <a:p>
            <a:r>
              <a:rPr lang="nl-NL" sz="1100" dirty="0" err="1" smtClean="0">
                <a:hlinkClick r:id="rId4" tooltip="Muscle &amp; nerve."/>
              </a:rPr>
              <a:t>Muscle</a:t>
            </a:r>
            <a:r>
              <a:rPr lang="nl-NL" sz="1100" dirty="0" smtClean="0">
                <a:hlinkClick r:id="rId4" tooltip="Muscle &amp; nerve."/>
              </a:rPr>
              <a:t> </a:t>
            </a:r>
            <a:r>
              <a:rPr lang="nl-NL" sz="1100" dirty="0" err="1" smtClean="0">
                <a:hlinkClick r:id="rId4" tooltip="Muscle &amp; nerve."/>
              </a:rPr>
              <a:t>Nerve</a:t>
            </a:r>
            <a:r>
              <a:rPr lang="nl-NL" sz="1100" dirty="0" smtClean="0">
                <a:hlinkClick r:id="rId4" tooltip="Muscle &amp; nerve."/>
              </a:rPr>
              <a:t>.</a:t>
            </a:r>
            <a:r>
              <a:rPr lang="nl-NL" sz="1100" dirty="0" smtClean="0"/>
              <a:t> 2013 </a:t>
            </a:r>
            <a:r>
              <a:rPr lang="nl-NL" sz="1100" dirty="0" err="1" smtClean="0"/>
              <a:t>Sep</a:t>
            </a:r>
            <a:r>
              <a:rPr lang="nl-NL" sz="1100" dirty="0" smtClean="0"/>
              <a:t>;48(3):343-56. </a:t>
            </a:r>
            <a:r>
              <a:rPr lang="nl-NL" sz="1100" dirty="0" err="1" smtClean="0"/>
              <a:t>doi</a:t>
            </a:r>
            <a:r>
              <a:rPr lang="nl-NL" sz="1100" dirty="0" smtClean="0"/>
              <a:t>: 10.1002/mus.23902. </a:t>
            </a:r>
            <a:r>
              <a:rPr lang="nl-NL" sz="1100" dirty="0" smtClean="0"/>
              <a:t>The </a:t>
            </a:r>
            <a:r>
              <a:rPr lang="nl-NL" sz="1100" dirty="0" smtClean="0"/>
              <a:t>6-minute walk test and </a:t>
            </a:r>
            <a:r>
              <a:rPr lang="nl-NL" sz="1100" dirty="0" err="1" smtClean="0"/>
              <a:t>other</a:t>
            </a:r>
            <a:r>
              <a:rPr lang="nl-NL" sz="1100" dirty="0" smtClean="0"/>
              <a:t> </a:t>
            </a:r>
            <a:r>
              <a:rPr lang="nl-NL" sz="1100" dirty="0" err="1" smtClean="0"/>
              <a:t>endpoints</a:t>
            </a:r>
            <a:r>
              <a:rPr lang="nl-NL" sz="1100" dirty="0" smtClean="0"/>
              <a:t> in Duchenne </a:t>
            </a:r>
            <a:r>
              <a:rPr lang="nl-NL" sz="1100" dirty="0" err="1" smtClean="0"/>
              <a:t>muscular</a:t>
            </a:r>
            <a:r>
              <a:rPr lang="nl-NL" sz="1100" dirty="0" smtClean="0"/>
              <a:t> </a:t>
            </a:r>
            <a:r>
              <a:rPr lang="nl-NL" sz="1100" dirty="0" err="1" smtClean="0"/>
              <a:t>dystrophy</a:t>
            </a:r>
            <a:r>
              <a:rPr lang="nl-NL" sz="1100" dirty="0" smtClean="0"/>
              <a:t>: </a:t>
            </a:r>
            <a:r>
              <a:rPr lang="nl-NL" sz="1100" dirty="0" err="1" smtClean="0"/>
              <a:t>longitudinal</a:t>
            </a:r>
            <a:r>
              <a:rPr lang="nl-NL" sz="1100" dirty="0" smtClean="0"/>
              <a:t> </a:t>
            </a:r>
            <a:r>
              <a:rPr lang="nl-NL" sz="1100" dirty="0" err="1" smtClean="0"/>
              <a:t>natural</a:t>
            </a:r>
            <a:r>
              <a:rPr lang="nl-NL" sz="1100" dirty="0" smtClean="0"/>
              <a:t> </a:t>
            </a:r>
            <a:r>
              <a:rPr lang="nl-NL" sz="1100" dirty="0" err="1" smtClean="0"/>
              <a:t>history</a:t>
            </a:r>
            <a:r>
              <a:rPr lang="nl-NL" sz="1100" dirty="0" smtClean="0"/>
              <a:t> </a:t>
            </a:r>
            <a:r>
              <a:rPr lang="nl-NL" sz="1100" dirty="0" err="1" smtClean="0"/>
              <a:t>observations</a:t>
            </a:r>
            <a:r>
              <a:rPr lang="nl-NL" sz="1100" dirty="0" smtClean="0"/>
              <a:t> over 48 weeks </a:t>
            </a:r>
            <a:r>
              <a:rPr lang="nl-NL" sz="1100" dirty="0" err="1" smtClean="0"/>
              <a:t>from</a:t>
            </a:r>
            <a:r>
              <a:rPr lang="nl-NL" sz="1100" dirty="0" smtClean="0"/>
              <a:t> a </a:t>
            </a:r>
            <a:r>
              <a:rPr lang="nl-NL" sz="1100" dirty="0" err="1" smtClean="0"/>
              <a:t>multicenter</a:t>
            </a:r>
            <a:r>
              <a:rPr lang="nl-NL" sz="1100" dirty="0" smtClean="0"/>
              <a:t> </a:t>
            </a:r>
            <a:r>
              <a:rPr lang="nl-NL" sz="1100" dirty="0" err="1" smtClean="0"/>
              <a:t>study</a:t>
            </a:r>
            <a:r>
              <a:rPr lang="nl-NL" sz="1100" dirty="0" smtClean="0"/>
              <a:t>. </a:t>
            </a:r>
            <a:r>
              <a:rPr lang="nl-NL" sz="1100" dirty="0" smtClean="0">
                <a:hlinkClick r:id="rId5"/>
              </a:rPr>
              <a:t>McDonald CM</a:t>
            </a:r>
            <a:r>
              <a:rPr lang="nl-NL" sz="1100" baseline="30000" dirty="0" smtClean="0"/>
              <a:t> </a:t>
            </a:r>
            <a:r>
              <a:rPr lang="nl-NL" sz="1100" dirty="0" smtClean="0"/>
              <a:t> et al.</a:t>
            </a:r>
            <a:endParaRPr lang="nl-NL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72" y="2895600"/>
            <a:ext cx="3401928" cy="533400"/>
          </a:xfrm>
        </p:spPr>
        <p:txBody>
          <a:bodyPr/>
          <a:lstStyle/>
          <a:p>
            <a:r>
              <a:rPr lang="nl-NL" dirty="0" err="1" smtClean="0"/>
              <a:t>Ataluren</a:t>
            </a:r>
            <a:r>
              <a:rPr lang="nl-NL" dirty="0" smtClean="0"/>
              <a:t> placebo groep leeftijd invloed:</a:t>
            </a:r>
            <a:br>
              <a:rPr lang="nl-NL" dirty="0" smtClean="0"/>
            </a:br>
            <a:r>
              <a:rPr lang="nl-NL" sz="3200" dirty="0" smtClean="0"/>
              <a:t>fig. a= onder 7 jaar </a:t>
            </a:r>
            <a:r>
              <a:rPr lang="nl-NL" sz="3200" dirty="0" err="1" smtClean="0"/>
              <a:t>fig.b</a:t>
            </a:r>
            <a:r>
              <a:rPr lang="nl-NL" sz="3200" dirty="0" smtClean="0"/>
              <a:t>= 7 jaar en ouder</a:t>
            </a:r>
            <a:endParaRPr lang="nl-NL" sz="3200" dirty="0"/>
          </a:p>
        </p:txBody>
      </p:sp>
      <p:pic>
        <p:nvPicPr>
          <p:cNvPr id="22532" name="Picture 4" descr="An external file that holds a picture, illustration, etc.&#10;Object name is mus0048-0343-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942" y="1025352"/>
            <a:ext cx="3578720" cy="4851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Ataluren</a:t>
            </a:r>
            <a:r>
              <a:rPr lang="nl-NL" dirty="0" smtClean="0"/>
              <a:t> placebo groep: begin afstand 6MWT</a:t>
            </a:r>
            <a:endParaRPr lang="nl-NL" dirty="0"/>
          </a:p>
        </p:txBody>
      </p:sp>
      <p:pic>
        <p:nvPicPr>
          <p:cNvPr id="25602" name="Picture 2" descr="An external file that holds a picture, illustration, etc.&#10;Object name is mus0048-0343-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5981700" cy="3552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Ataluren</a:t>
            </a:r>
            <a:r>
              <a:rPr lang="nl-NL" dirty="0" smtClean="0"/>
              <a:t> trial: analyses</a:t>
            </a:r>
            <a:endParaRPr lang="nl-NL" dirty="0"/>
          </a:p>
        </p:txBody>
      </p:sp>
      <p:pic>
        <p:nvPicPr>
          <p:cNvPr id="26626" name="Picture 2" descr="An external file that holds a picture, illustration, etc.&#10;Object name is mus0050-0477-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4615757" cy="3350146"/>
          </a:xfrm>
          <a:prstGeom prst="rect">
            <a:avLst/>
          </a:prstGeom>
          <a:noFill/>
        </p:spPr>
      </p:pic>
      <p:pic>
        <p:nvPicPr>
          <p:cNvPr id="26628" name="Picture 4" descr="An external file that holds a picture, illustration, etc.&#10;Object name is mus0050-0477-f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718" y="2345009"/>
            <a:ext cx="3938762" cy="2884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Natuurlijke beloop</a:t>
            </a:r>
            <a:endParaRPr lang="nl-NL" dirty="0"/>
          </a:p>
        </p:txBody>
      </p:sp>
      <p:pic>
        <p:nvPicPr>
          <p:cNvPr id="27652" name="Picture 4" descr="An external file that holds a picture, illustration, etc.&#10;Object name is pone.0108205.g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7600950" cy="3105150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539552" y="566124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hlinkClick r:id="rId3" tooltip="PloS one."/>
              </a:rPr>
              <a:t>PLoS</a:t>
            </a:r>
            <a:r>
              <a:rPr lang="en-US" sz="1200" dirty="0" smtClean="0">
                <a:hlinkClick r:id="rId3" tooltip="PloS one."/>
              </a:rPr>
              <a:t> One.</a:t>
            </a:r>
            <a:r>
              <a:rPr lang="en-US" sz="1200" dirty="0" smtClean="0"/>
              <a:t> 2014 Oct 1;9(10):e108205. </a:t>
            </a:r>
            <a:r>
              <a:rPr lang="en-US" sz="1200" dirty="0" err="1" smtClean="0"/>
              <a:t>doi</a:t>
            </a:r>
            <a:r>
              <a:rPr lang="en-US" sz="1200" dirty="0" smtClean="0"/>
              <a:t>: 10.1371/journal.pone.0108205. </a:t>
            </a:r>
            <a:r>
              <a:rPr lang="en-US" sz="1200" dirty="0" err="1" smtClean="0"/>
              <a:t>eCollection</a:t>
            </a:r>
            <a:r>
              <a:rPr lang="en-US" sz="1200" dirty="0" smtClean="0"/>
              <a:t> 2014.</a:t>
            </a:r>
          </a:p>
          <a:p>
            <a:r>
              <a:rPr lang="en-US" sz="1200" dirty="0" smtClean="0"/>
              <a:t>Long term natural history data in ambulant boys with Duchenne muscular dystrophy: 36-month changes.</a:t>
            </a:r>
          </a:p>
          <a:p>
            <a:r>
              <a:rPr lang="en-US" sz="1200" dirty="0" smtClean="0">
                <a:hlinkClick r:id="rId4"/>
              </a:rPr>
              <a:t>Pane </a:t>
            </a:r>
            <a:r>
              <a:rPr lang="en-US" sz="1200" dirty="0" smtClean="0">
                <a:hlinkClick r:id="rId4"/>
              </a:rPr>
              <a:t>M</a:t>
            </a:r>
            <a:r>
              <a:rPr lang="en-US" sz="1200" baseline="30000" dirty="0" smtClean="0"/>
              <a:t> 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908720"/>
            <a:ext cx="8298472" cy="533400"/>
          </a:xfrm>
        </p:spPr>
        <p:txBody>
          <a:bodyPr/>
          <a:lstStyle/>
          <a:p>
            <a:r>
              <a:rPr lang="nl-NL" sz="2800" dirty="0" smtClean="0"/>
              <a:t>Toekomstige studies: rekening houden met fase voor keuze  uitkomstmaten en beoogde effect</a:t>
            </a:r>
            <a:endParaRPr lang="nl-NL" sz="28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522288" y="1896376"/>
            <a:ext cx="4039200" cy="4124912"/>
          </a:xfrm>
        </p:spPr>
        <p:txBody>
          <a:bodyPr/>
          <a:lstStyle/>
          <a:p>
            <a:r>
              <a:rPr lang="nl-NL" dirty="0" smtClean="0"/>
              <a:t>Nodig:</a:t>
            </a:r>
          </a:p>
          <a:p>
            <a:pPr lvl="1"/>
            <a:r>
              <a:rPr lang="nl-NL" dirty="0" smtClean="0"/>
              <a:t>Natuurlijke beloopstudies</a:t>
            </a:r>
          </a:p>
          <a:p>
            <a:pPr lvl="1"/>
            <a:r>
              <a:rPr lang="nl-NL" dirty="0" smtClean="0"/>
              <a:t>Uitkomstmaten per fase</a:t>
            </a:r>
          </a:p>
          <a:p>
            <a:pPr lvl="1"/>
            <a:r>
              <a:rPr lang="nl-NL" dirty="0" smtClean="0"/>
              <a:t>Bundelen van klinische data</a:t>
            </a:r>
          </a:p>
          <a:p>
            <a:pPr lvl="1"/>
            <a:r>
              <a:rPr lang="nl-NL" dirty="0" smtClean="0"/>
              <a:t>Delen van trial resultaten</a:t>
            </a:r>
          </a:p>
          <a:p>
            <a:pPr lvl="1"/>
            <a:endParaRPr lang="nl-NL" dirty="0"/>
          </a:p>
        </p:txBody>
      </p:sp>
      <p:pic>
        <p:nvPicPr>
          <p:cNvPr id="28674" name="Picture 2" descr="http://previews.123rf.com/images/benchart/benchart1111/benchart111100415/11248994-Illustration-of-a-long-cartoon-road-inside-rural-landscape-symbolizing--Stock-Phot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6122" y="2564904"/>
            <a:ext cx="3476278" cy="3476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Beloop van Duchenne spierdystrofie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Voorspelling (predictie) hoe het gaat lopen is van belang:</a:t>
            </a:r>
          </a:p>
          <a:p>
            <a:endParaRPr lang="nl-NL" dirty="0" smtClean="0"/>
          </a:p>
          <a:p>
            <a:pPr lvl="1"/>
            <a:r>
              <a:rPr lang="nl-NL" dirty="0" smtClean="0"/>
              <a:t>Anticiperend beleid</a:t>
            </a:r>
          </a:p>
          <a:p>
            <a:pPr lvl="1"/>
            <a:r>
              <a:rPr lang="nl-NL" dirty="0" smtClean="0"/>
              <a:t>Voorlichting</a:t>
            </a:r>
          </a:p>
          <a:p>
            <a:pPr lvl="1"/>
            <a:r>
              <a:rPr lang="nl-NL" dirty="0" smtClean="0"/>
              <a:t>Secundaire gevolgen voorkomen of beperken</a:t>
            </a:r>
          </a:p>
          <a:p>
            <a:pPr lvl="1"/>
            <a:r>
              <a:rPr lang="nl-NL" dirty="0" smtClean="0"/>
              <a:t>Interventies te kunnen evalueren</a:t>
            </a:r>
            <a:endParaRPr lang="nl-NL" dirty="0"/>
          </a:p>
        </p:txBody>
      </p:sp>
      <p:pic>
        <p:nvPicPr>
          <p:cNvPr id="1026" name="Picture 2" descr="http://www.pharmeon.nl/content/ziektenbeelden3upo/Ziekte%20van%20Duchenne_files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420887"/>
            <a:ext cx="3024336" cy="2848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Vorige eeuw (</a:t>
            </a:r>
            <a:r>
              <a:rPr lang="nl-NL" dirty="0" smtClean="0"/>
              <a:t>1995) (</a:t>
            </a:r>
            <a:r>
              <a:rPr lang="nl-NL" dirty="0" err="1" smtClean="0"/>
              <a:t>pre-prednison</a:t>
            </a:r>
            <a:r>
              <a:rPr lang="nl-NL" dirty="0" smtClean="0"/>
              <a:t>)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61427"/>
            <a:ext cx="5472608" cy="479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9"/>
          <p:cNvSpPr txBox="1"/>
          <p:nvPr/>
        </p:nvSpPr>
        <p:spPr>
          <a:xfrm>
            <a:off x="7020272" y="342900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Spierkracht verloop</a:t>
            </a:r>
            <a:endParaRPr lang="nl-N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3909351" cy="515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6228184" y="278092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Scoliose ontwikkeling</a:t>
            </a:r>
            <a:endParaRPr lang="nl-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Introductie van behandeling met corticosteroïden</a:t>
            </a:r>
            <a:endParaRPr lang="nl-NL" sz="280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dirty="0" smtClean="0"/>
              <a:t>Beloop veranderde:</a:t>
            </a:r>
          </a:p>
          <a:p>
            <a:pPr lvl="1">
              <a:lnSpc>
                <a:spcPct val="150000"/>
              </a:lnSpc>
            </a:pPr>
            <a:r>
              <a:rPr lang="nl-NL" dirty="0" smtClean="0"/>
              <a:t>Langere loopfase</a:t>
            </a:r>
          </a:p>
          <a:p>
            <a:pPr lvl="1">
              <a:lnSpc>
                <a:spcPct val="150000"/>
              </a:lnSpc>
            </a:pPr>
            <a:r>
              <a:rPr lang="nl-NL" dirty="0" smtClean="0"/>
              <a:t>Langzamer verlies armfunctie</a:t>
            </a:r>
          </a:p>
          <a:p>
            <a:pPr lvl="1">
              <a:lnSpc>
                <a:spcPct val="150000"/>
              </a:lnSpc>
            </a:pPr>
            <a:r>
              <a:rPr lang="nl-NL" dirty="0" smtClean="0"/>
              <a:t>Minder scoliose </a:t>
            </a:r>
            <a:r>
              <a:rPr lang="nl-NL" dirty="0" smtClean="0"/>
              <a:t>vorming/ operaties</a:t>
            </a:r>
            <a:endParaRPr lang="nl-NL" dirty="0" smtClean="0"/>
          </a:p>
          <a:p>
            <a:pPr lvl="1">
              <a:lnSpc>
                <a:spcPct val="150000"/>
              </a:lnSpc>
            </a:pPr>
            <a:r>
              <a:rPr lang="nl-NL" dirty="0" smtClean="0"/>
              <a:t>Latere start beademing</a:t>
            </a:r>
          </a:p>
          <a:p>
            <a:pPr lvl="1">
              <a:lnSpc>
                <a:spcPct val="150000"/>
              </a:lnSpc>
            </a:pPr>
            <a:r>
              <a:rPr lang="nl-NL" dirty="0" smtClean="0"/>
              <a:t>Latere start hartproblemen</a:t>
            </a:r>
          </a:p>
          <a:p>
            <a:pPr lvl="1">
              <a:lnSpc>
                <a:spcPct val="150000"/>
              </a:lnSpc>
            </a:pPr>
            <a:r>
              <a:rPr lang="nl-NL" dirty="0" smtClean="0"/>
              <a:t>Langere levensverwachting (?)</a:t>
            </a:r>
            <a:endParaRPr lang="nl-NL" dirty="0"/>
          </a:p>
        </p:txBody>
      </p:sp>
      <p:pic>
        <p:nvPicPr>
          <p:cNvPr id="4098" name="Picture 2" descr="https://s-media-cache-ak0.pinimg.com/736x/30/17/cc/3017cc59f9dfe7f39564470680241a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708920"/>
            <a:ext cx="2428875" cy="180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 dosis schema?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536767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hoek 8"/>
          <p:cNvSpPr/>
          <p:nvPr/>
        </p:nvSpPr>
        <p:spPr>
          <a:xfrm>
            <a:off x="4392488" y="155679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err="1" smtClean="0"/>
              <a:t>Ricotti</a:t>
            </a:r>
            <a:r>
              <a:rPr lang="nl-NL" dirty="0" smtClean="0"/>
              <a:t> V, et al. J </a:t>
            </a:r>
            <a:r>
              <a:rPr lang="nl-NL" dirty="0" err="1" smtClean="0"/>
              <a:t>Neurol</a:t>
            </a:r>
            <a:r>
              <a:rPr lang="nl-NL" dirty="0" smtClean="0"/>
              <a:t> </a:t>
            </a:r>
            <a:r>
              <a:rPr lang="nl-NL" dirty="0" err="1" smtClean="0"/>
              <a:t>Neurosurg</a:t>
            </a:r>
            <a:r>
              <a:rPr lang="nl-NL" dirty="0" smtClean="0"/>
              <a:t> </a:t>
            </a:r>
            <a:r>
              <a:rPr lang="nl-NL" dirty="0" err="1" smtClean="0"/>
              <a:t>Psychiatry</a:t>
            </a:r>
            <a:r>
              <a:rPr lang="nl-NL" dirty="0" smtClean="0"/>
              <a:t> 2013;84:698–705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00000" cy="533400"/>
          </a:xfrm>
        </p:spPr>
        <p:txBody>
          <a:bodyPr/>
          <a:lstStyle/>
          <a:p>
            <a:r>
              <a:rPr lang="nl-NL" dirty="0" smtClean="0"/>
              <a:t>B</a:t>
            </a:r>
            <a:r>
              <a:rPr lang="nl-NL" dirty="0" smtClean="0"/>
              <a:t>ijwerkingen</a:t>
            </a:r>
            <a:endParaRPr lang="nl-NL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1115616" y="1340763"/>
          <a:ext cx="6912768" cy="4568066"/>
        </p:xfrm>
        <a:graphic>
          <a:graphicData uri="http://schemas.openxmlformats.org/drawingml/2006/table">
            <a:tbl>
              <a:tblPr/>
              <a:tblGrid>
                <a:gridCol w="1728192"/>
                <a:gridCol w="1728192"/>
                <a:gridCol w="1728192"/>
                <a:gridCol w="1728192"/>
              </a:tblGrid>
              <a:tr h="336594">
                <a:tc>
                  <a:txBody>
                    <a:bodyPr/>
                    <a:lstStyle/>
                    <a:p>
                      <a:pPr algn="l"/>
                      <a:r>
                        <a:rPr lang="nl-NL" sz="800" b="1" dirty="0"/>
                        <a:t>Side </a:t>
                      </a:r>
                      <a:r>
                        <a:rPr lang="nl-NL" sz="800" b="1" dirty="0" err="1"/>
                        <a:t>effects</a:t>
                      </a:r>
                      <a:endParaRPr lang="nl-NL" sz="800" b="1" dirty="0"/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800" b="1"/>
                        <a:t>Intermittent, n (%)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800" b="1"/>
                        <a:t>Daily, n (%)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800" b="1"/>
                        <a:t>χ</a:t>
                      </a:r>
                      <a:r>
                        <a:rPr lang="el-GR" sz="800" b="1" baseline="30000"/>
                        <a:t>2</a:t>
                      </a:r>
                      <a:r>
                        <a:rPr lang="el-GR" sz="800" b="1"/>
                        <a:t> </a:t>
                      </a:r>
                      <a:r>
                        <a:rPr lang="nl-NL" sz="800" b="1"/>
                        <a:t>p value 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594">
                <a:tc>
                  <a:txBody>
                    <a:bodyPr/>
                    <a:lstStyle/>
                    <a:p>
                      <a:r>
                        <a:rPr lang="nl-NL" sz="800" b="1"/>
                        <a:t>Temper tantrums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54 (28)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67 (40)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0.02*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340">
                <a:tc>
                  <a:txBody>
                    <a:bodyPr/>
                    <a:lstStyle/>
                    <a:p>
                      <a:r>
                        <a:rPr lang="nl-NL" sz="800" b="1"/>
                        <a:t>Mood swings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56 (29)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64 (38)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0.08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594">
                <a:tc>
                  <a:txBody>
                    <a:bodyPr/>
                    <a:lstStyle/>
                    <a:p>
                      <a:r>
                        <a:rPr lang="nl-NL" sz="800" b="1"/>
                        <a:t>Aggressiveness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41 (21)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49 (29)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0.09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340">
                <a:tc>
                  <a:txBody>
                    <a:bodyPr/>
                    <a:lstStyle/>
                    <a:p>
                      <a:r>
                        <a:rPr lang="nl-NL" sz="800" b="1"/>
                        <a:t>Hyperactivity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29 (15)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39 (23)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0.05*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594">
                <a:tc>
                  <a:txBody>
                    <a:bodyPr/>
                    <a:lstStyle/>
                    <a:p>
                      <a:r>
                        <a:rPr lang="nl-NL" sz="800" b="1"/>
                        <a:t>Emotional liability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23 (12)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32 (19)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0.06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340">
                <a:tc>
                  <a:txBody>
                    <a:bodyPr/>
                    <a:lstStyle/>
                    <a:p>
                      <a:r>
                        <a:rPr lang="nl-NL" sz="800" b="1"/>
                        <a:t>Insomnia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8 (4)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19 (11)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0.01*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594">
                <a:tc>
                  <a:txBody>
                    <a:bodyPr/>
                    <a:lstStyle/>
                    <a:p>
                      <a:r>
                        <a:rPr lang="nl-NL" sz="800" b="1"/>
                        <a:t>Cushingoid features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28 (15)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56 (33)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&lt;0.01*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340">
                <a:tc>
                  <a:txBody>
                    <a:bodyPr/>
                    <a:lstStyle/>
                    <a:p>
                      <a:r>
                        <a:rPr lang="nl-NL" sz="800" b="1"/>
                        <a:t>GI symptoms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12 (6)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23 (14)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0.01*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594">
                <a:tc>
                  <a:txBody>
                    <a:bodyPr/>
                    <a:lstStyle/>
                    <a:p>
                      <a:r>
                        <a:rPr lang="nl-NL" sz="800" b="1"/>
                        <a:t>Increased appetite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73 (38)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78 (46)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0.1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340">
                <a:tc>
                  <a:txBody>
                    <a:bodyPr/>
                    <a:lstStyle/>
                    <a:p>
                      <a:r>
                        <a:rPr lang="nl-NL" sz="800" b="1"/>
                        <a:t>Hypertension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10 (5)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38 (22)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&lt;0.01*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594">
                <a:tc>
                  <a:txBody>
                    <a:bodyPr/>
                    <a:lstStyle/>
                    <a:p>
                      <a:r>
                        <a:rPr lang="nl-NL" sz="800" b="1"/>
                        <a:t>Vertebral fractures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8 (4)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14 (8)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0.1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594">
                <a:tc>
                  <a:txBody>
                    <a:bodyPr/>
                    <a:lstStyle/>
                    <a:p>
                      <a:r>
                        <a:rPr lang="nl-NL" sz="800" b="1"/>
                        <a:t>Long bone fractures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13 (7)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9 (5)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0.5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594">
                <a:tc>
                  <a:txBody>
                    <a:bodyPr/>
                    <a:lstStyle/>
                    <a:p>
                      <a:r>
                        <a:rPr lang="nl-NL" sz="800" b="1"/>
                        <a:t>BMD z-score ≤ −2.5*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9 (5)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14 (8)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0.1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340">
                <a:tc>
                  <a:txBody>
                    <a:bodyPr/>
                    <a:lstStyle/>
                    <a:p>
                      <a:r>
                        <a:rPr lang="nl-NL" sz="800" b="1"/>
                        <a:t>Cataracts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2 (1)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4 (2)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0.3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340">
                <a:tc>
                  <a:txBody>
                    <a:bodyPr/>
                    <a:lstStyle/>
                    <a:p>
                      <a:r>
                        <a:rPr lang="nl-NL" sz="800" b="1"/>
                        <a:t>Hirsutism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19 (10)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24 (14)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0.2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340">
                <a:tc>
                  <a:txBody>
                    <a:bodyPr/>
                    <a:lstStyle/>
                    <a:p>
                      <a:r>
                        <a:rPr lang="nl-NL" sz="800" b="1"/>
                        <a:t>Easy bruising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5 (3)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/>
                        <a:t>7 (4)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1" dirty="0"/>
                        <a:t>0.4</a:t>
                      </a:r>
                    </a:p>
                  </a:txBody>
                  <a:tcPr marL="42779" marR="42779" marT="21389" marB="21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EEEEE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707" y="2132856"/>
            <a:ext cx="766385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 minuten looptest en gen mutatie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467544" y="5683314"/>
            <a:ext cx="71287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 err="1" smtClean="0"/>
              <a:t>Pane</a:t>
            </a:r>
            <a:r>
              <a:rPr lang="nl-NL" sz="1000" dirty="0" smtClean="0"/>
              <a:t> M, </a:t>
            </a:r>
            <a:r>
              <a:rPr lang="nl-NL" sz="1000" dirty="0" err="1" smtClean="0"/>
              <a:t>Mazzone</a:t>
            </a:r>
            <a:r>
              <a:rPr lang="nl-NL" sz="1000" dirty="0" smtClean="0"/>
              <a:t> ES, </a:t>
            </a:r>
            <a:r>
              <a:rPr lang="nl-NL" sz="1000" dirty="0" err="1" smtClean="0"/>
              <a:t>Sormani</a:t>
            </a:r>
            <a:r>
              <a:rPr lang="nl-NL" sz="1000" dirty="0" smtClean="0"/>
              <a:t> MP, </a:t>
            </a:r>
            <a:r>
              <a:rPr lang="nl-NL" sz="1000" dirty="0" err="1" smtClean="0"/>
              <a:t>Messina</a:t>
            </a:r>
            <a:r>
              <a:rPr lang="nl-NL" sz="1000" dirty="0" smtClean="0"/>
              <a:t> S, </a:t>
            </a:r>
            <a:r>
              <a:rPr lang="nl-NL" sz="1000" dirty="0" err="1" smtClean="0"/>
              <a:t>Vita</a:t>
            </a:r>
            <a:r>
              <a:rPr lang="nl-NL" sz="1000" dirty="0" smtClean="0"/>
              <a:t> GL, et al. (2014) 6 </a:t>
            </a:r>
            <a:r>
              <a:rPr lang="nl-NL" sz="1000" dirty="0" err="1" smtClean="0"/>
              <a:t>Minute</a:t>
            </a:r>
            <a:r>
              <a:rPr lang="nl-NL" sz="1000" dirty="0" smtClean="0"/>
              <a:t> Walk Test in Duchenne MD </a:t>
            </a:r>
            <a:r>
              <a:rPr lang="nl-NL" sz="1000" dirty="0" err="1" smtClean="0"/>
              <a:t>Patients</a:t>
            </a:r>
            <a:r>
              <a:rPr lang="nl-NL" sz="1000" dirty="0" smtClean="0"/>
              <a:t> </a:t>
            </a:r>
            <a:r>
              <a:rPr lang="nl-NL" sz="1000" dirty="0" err="1" smtClean="0"/>
              <a:t>with</a:t>
            </a:r>
            <a:r>
              <a:rPr lang="nl-NL" sz="1000" dirty="0" smtClean="0"/>
              <a:t> Different </a:t>
            </a:r>
            <a:r>
              <a:rPr lang="nl-NL" sz="1000" dirty="0" err="1" smtClean="0"/>
              <a:t>Mutations</a:t>
            </a:r>
            <a:r>
              <a:rPr lang="nl-NL" sz="1000" dirty="0" smtClean="0"/>
              <a:t>: 12 </a:t>
            </a:r>
            <a:r>
              <a:rPr lang="nl-NL" sz="1000" dirty="0" err="1" smtClean="0"/>
              <a:t>Month</a:t>
            </a:r>
            <a:endParaRPr lang="nl-NL" sz="1000" dirty="0" smtClean="0"/>
          </a:p>
          <a:p>
            <a:r>
              <a:rPr lang="nl-NL" sz="1000" dirty="0" err="1" smtClean="0"/>
              <a:t>Changes</a:t>
            </a:r>
            <a:r>
              <a:rPr lang="nl-NL" sz="1000" dirty="0" smtClean="0"/>
              <a:t>. </a:t>
            </a:r>
            <a:r>
              <a:rPr lang="nl-NL" sz="1000" dirty="0" err="1" smtClean="0"/>
              <a:t>PLoS</a:t>
            </a:r>
            <a:r>
              <a:rPr lang="nl-NL" sz="1000" dirty="0" smtClean="0"/>
              <a:t> ONE 9(1): e83400. </a:t>
            </a:r>
            <a:r>
              <a:rPr lang="nl-NL" sz="1000" dirty="0" err="1" smtClean="0"/>
              <a:t>doi</a:t>
            </a:r>
            <a:r>
              <a:rPr lang="nl-NL" sz="1000" dirty="0" smtClean="0"/>
              <a:t>:10.1371/journal.pone.0083400</a:t>
            </a:r>
            <a:endParaRPr lang="nl-NL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Heterogeniteit en studies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Welke </a:t>
            </a:r>
            <a:r>
              <a:rPr lang="nl-NL" dirty="0" err="1" smtClean="0"/>
              <a:t>corticostero</a:t>
            </a:r>
            <a:r>
              <a:rPr lang="nl-NL" dirty="0" err="1" smtClean="0">
                <a:latin typeface="Calibri"/>
                <a:cs typeface="Calibri"/>
              </a:rPr>
              <a:t>ï</a:t>
            </a:r>
            <a:r>
              <a:rPr lang="nl-NL" dirty="0" err="1" smtClean="0"/>
              <a:t>d</a:t>
            </a:r>
            <a:r>
              <a:rPr lang="nl-NL" dirty="0" smtClean="0"/>
              <a:t> schema wordt gebruikt?</a:t>
            </a:r>
          </a:p>
          <a:p>
            <a:r>
              <a:rPr lang="nl-NL" dirty="0" smtClean="0"/>
              <a:t>Is de werking van corticostero</a:t>
            </a:r>
            <a:r>
              <a:rPr lang="nl-NL" dirty="0" smtClean="0">
                <a:latin typeface="Calibri"/>
                <a:cs typeface="Calibri"/>
              </a:rPr>
              <a:t>ï</a:t>
            </a:r>
            <a:r>
              <a:rPr lang="nl-NL" dirty="0" smtClean="0"/>
              <a:t>den gedurende het beloop hetzelfde?</a:t>
            </a:r>
          </a:p>
          <a:p>
            <a:r>
              <a:rPr lang="nl-NL" dirty="0" smtClean="0"/>
              <a:t>Is de werking van corticostero</a:t>
            </a:r>
            <a:r>
              <a:rPr lang="nl-NL" dirty="0" smtClean="0">
                <a:latin typeface="Calibri"/>
                <a:cs typeface="Calibri"/>
              </a:rPr>
              <a:t>ï</a:t>
            </a:r>
            <a:r>
              <a:rPr lang="nl-NL" dirty="0" smtClean="0"/>
              <a:t>den voor elke mutatie hetzelfde?</a:t>
            </a:r>
          </a:p>
          <a:p>
            <a:r>
              <a:rPr lang="nl-NL" dirty="0" smtClean="0"/>
              <a:t>Bij </a:t>
            </a:r>
            <a:r>
              <a:rPr lang="nl-NL" dirty="0" err="1" smtClean="0"/>
              <a:t>exon</a:t>
            </a:r>
            <a:r>
              <a:rPr lang="nl-NL" dirty="0" smtClean="0"/>
              <a:t> </a:t>
            </a:r>
            <a:r>
              <a:rPr lang="nl-NL" dirty="0" err="1" smtClean="0"/>
              <a:t>skip</a:t>
            </a:r>
            <a:r>
              <a:rPr lang="nl-NL" dirty="0" smtClean="0"/>
              <a:t> studies: hoe wordt reading frame veranderd?</a:t>
            </a:r>
          </a:p>
          <a:p>
            <a:endParaRPr lang="nl-NL" dirty="0" smtClean="0"/>
          </a:p>
          <a:p>
            <a:r>
              <a:rPr lang="nl-NL" dirty="0" smtClean="0"/>
              <a:t>Welke invloed heeft “</a:t>
            </a:r>
            <a:r>
              <a:rPr lang="nl-NL" dirty="0" err="1" smtClean="0"/>
              <a:t>usual</a:t>
            </a:r>
            <a:r>
              <a:rPr lang="nl-NL" dirty="0" smtClean="0"/>
              <a:t> care”?</a:t>
            </a:r>
          </a:p>
          <a:p>
            <a:r>
              <a:rPr lang="nl-NL" dirty="0" smtClean="0"/>
              <a:t>Welke invloed heeft culturele omstandigheden?</a:t>
            </a:r>
          </a:p>
          <a:p>
            <a:endParaRPr lang="nl-NL" dirty="0"/>
          </a:p>
        </p:txBody>
      </p:sp>
      <p:pic>
        <p:nvPicPr>
          <p:cNvPr id="19458" name="Picture 2" descr="http://creatov.nl/wp-content/uploads/2012/01/veelkleurighei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336234"/>
            <a:ext cx="4139952" cy="1996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Radboudumc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120</TotalTime>
  <Words>529</Words>
  <Application>Microsoft Office PowerPoint</Application>
  <PresentationFormat>Diavoorstelling (4:3)</PresentationFormat>
  <Paragraphs>121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Default Theme</vt:lpstr>
      <vt:lpstr>Wat leren we van trials?</vt:lpstr>
      <vt:lpstr>Beloop van Duchenne spierdystrofie</vt:lpstr>
      <vt:lpstr>Vorige eeuw (1995) (pre-prednison)</vt:lpstr>
      <vt:lpstr>Dia 4</vt:lpstr>
      <vt:lpstr>Introductie van behandeling met corticosteroïden</vt:lpstr>
      <vt:lpstr>Welk dosis schema?</vt:lpstr>
      <vt:lpstr>Bijwerkingen</vt:lpstr>
      <vt:lpstr>6 minuten looptest en gen mutatie</vt:lpstr>
      <vt:lpstr>Heterogeniteit en studies</vt:lpstr>
      <vt:lpstr>Ataluren trial: placebo groep</vt:lpstr>
      <vt:lpstr>Ataluren placebo groep leeftijd invloed: fig. a= onder 7 jaar fig.b= 7 jaar en ouder</vt:lpstr>
      <vt:lpstr>Ataluren placebo groep: begin afstand 6MWT</vt:lpstr>
      <vt:lpstr>Ataluren trial: analyses</vt:lpstr>
      <vt:lpstr>Natuurlijke beloop</vt:lpstr>
      <vt:lpstr>Toekomstige studies: rekening houden met fase voor keuze  uitkomstmaten en beoogde effect</vt:lpstr>
    </vt:vector>
  </TitlesOfParts>
  <Company>UMC St Radboud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z284125</dc:creator>
  <cp:lastModifiedBy>z284125</cp:lastModifiedBy>
  <cp:revision>18</cp:revision>
  <dcterms:created xsi:type="dcterms:W3CDTF">2014-02-26T10:05:14Z</dcterms:created>
  <dcterms:modified xsi:type="dcterms:W3CDTF">2016-04-14T12:36:27Z</dcterms:modified>
</cp:coreProperties>
</file>