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59" r:id="rId2"/>
    <p:sldId id="281" r:id="rId3"/>
    <p:sldId id="280" r:id="rId4"/>
    <p:sldId id="287" r:id="rId5"/>
    <p:sldId id="282" r:id="rId6"/>
    <p:sldId id="268" r:id="rId7"/>
    <p:sldId id="288" r:id="rId8"/>
    <p:sldId id="285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-werkplek x64" initials="Ux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1" y="-590"/>
      </p:cViewPr>
      <p:guideLst>
        <p:guide orient="horz" pos="1344"/>
        <p:guide pos="401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A1B1D-F83D-4BC5-89AB-2EEA0170C5E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663BC4F-7B17-4DB6-A849-BCAA5086E08C}">
      <dgm:prSet phldrT="[Text]"/>
      <dgm:spPr/>
      <dgm:t>
        <a:bodyPr/>
        <a:lstStyle/>
        <a:p>
          <a:r>
            <a:rPr lang="en-GB" dirty="0" smtClean="0"/>
            <a:t>Hand orthosis</a:t>
          </a:r>
          <a:endParaRPr lang="nl-NL" dirty="0"/>
        </a:p>
      </dgm:t>
    </dgm:pt>
    <dgm:pt modelId="{911CE949-0AAD-4FEF-B528-6EB532C5E202}" type="parTrans" cxnId="{685EC6B6-18DF-4AEA-BDF9-713BB0706365}">
      <dgm:prSet/>
      <dgm:spPr/>
      <dgm:t>
        <a:bodyPr/>
        <a:lstStyle/>
        <a:p>
          <a:endParaRPr lang="nl-NL"/>
        </a:p>
      </dgm:t>
    </dgm:pt>
    <dgm:pt modelId="{6B037B8D-D0CA-46A5-B1E3-558B5184C687}" type="sibTrans" cxnId="{685EC6B6-18DF-4AEA-BDF9-713BB0706365}">
      <dgm:prSet/>
      <dgm:spPr/>
      <dgm:t>
        <a:bodyPr/>
        <a:lstStyle/>
        <a:p>
          <a:endParaRPr lang="nl-NL"/>
        </a:p>
      </dgm:t>
    </dgm:pt>
    <dgm:pt modelId="{90EB3194-9E38-4CC6-80C8-A26FDEF080FF}">
      <dgm:prSet phldrT="[Text]"/>
      <dgm:spPr/>
      <dgm:t>
        <a:bodyPr/>
        <a:lstStyle/>
        <a:p>
          <a:r>
            <a:rPr lang="en-GB" dirty="0" smtClean="0"/>
            <a:t>Energy storage</a:t>
          </a:r>
          <a:endParaRPr lang="nl-NL" dirty="0"/>
        </a:p>
      </dgm:t>
    </dgm:pt>
    <dgm:pt modelId="{270A9660-CA8D-4993-AC47-52E667AF6E2C}" type="parTrans" cxnId="{97AC2DB8-FF24-44AC-B45A-AA49B150A82D}">
      <dgm:prSet/>
      <dgm:spPr/>
      <dgm:t>
        <a:bodyPr/>
        <a:lstStyle/>
        <a:p>
          <a:endParaRPr lang="nl-NL"/>
        </a:p>
      </dgm:t>
    </dgm:pt>
    <dgm:pt modelId="{D37EA1AC-D24B-4CEA-AA92-7E40CEBB83B8}" type="sibTrans" cxnId="{97AC2DB8-FF24-44AC-B45A-AA49B150A82D}">
      <dgm:prSet/>
      <dgm:spPr/>
      <dgm:t>
        <a:bodyPr/>
        <a:lstStyle/>
        <a:p>
          <a:endParaRPr lang="nl-NL"/>
        </a:p>
      </dgm:t>
    </dgm:pt>
    <dgm:pt modelId="{70BFC942-C0D1-4261-B0ED-B3F3F2292E60}">
      <dgm:prSet phldrT="[Text]"/>
      <dgm:spPr/>
      <dgm:t>
        <a:bodyPr/>
        <a:lstStyle/>
        <a:p>
          <a:r>
            <a:rPr lang="en-GB" dirty="0" smtClean="0"/>
            <a:t>Actuators</a:t>
          </a:r>
          <a:endParaRPr lang="nl-NL" dirty="0"/>
        </a:p>
      </dgm:t>
    </dgm:pt>
    <dgm:pt modelId="{B4AEDE6E-A30B-47E7-81C8-172A78A6039E}" type="parTrans" cxnId="{5481FFA7-580D-4E0D-84C6-E39678AC4B85}">
      <dgm:prSet/>
      <dgm:spPr/>
      <dgm:t>
        <a:bodyPr/>
        <a:lstStyle/>
        <a:p>
          <a:endParaRPr lang="nl-NL"/>
        </a:p>
      </dgm:t>
    </dgm:pt>
    <dgm:pt modelId="{22CEAFC8-ED32-4F7C-92FE-D8329569E421}" type="sibTrans" cxnId="{5481FFA7-580D-4E0D-84C6-E39678AC4B85}">
      <dgm:prSet/>
      <dgm:spPr/>
      <dgm:t>
        <a:bodyPr/>
        <a:lstStyle/>
        <a:p>
          <a:endParaRPr lang="nl-NL"/>
        </a:p>
      </dgm:t>
    </dgm:pt>
    <dgm:pt modelId="{5232A8F5-5AD5-42EB-9139-6E9149B39C24}">
      <dgm:prSet phldrT="[Text]"/>
      <dgm:spPr/>
      <dgm:t>
        <a:bodyPr/>
        <a:lstStyle/>
        <a:p>
          <a:r>
            <a:rPr lang="en-GB" dirty="0" smtClean="0"/>
            <a:t>Force transmission</a:t>
          </a:r>
          <a:endParaRPr lang="nl-NL" dirty="0"/>
        </a:p>
      </dgm:t>
    </dgm:pt>
    <dgm:pt modelId="{C50436CC-DB51-44D5-9F0E-C561977B7CF1}" type="parTrans" cxnId="{4B39569E-6FEA-4B3D-BD6C-CE7AACDB549C}">
      <dgm:prSet/>
      <dgm:spPr/>
      <dgm:t>
        <a:bodyPr/>
        <a:lstStyle/>
        <a:p>
          <a:endParaRPr lang="nl-NL"/>
        </a:p>
      </dgm:t>
    </dgm:pt>
    <dgm:pt modelId="{D7480F42-CA4A-4733-803C-9AEE249223AE}" type="sibTrans" cxnId="{4B39569E-6FEA-4B3D-BD6C-CE7AACDB549C}">
      <dgm:prSet/>
      <dgm:spPr/>
      <dgm:t>
        <a:bodyPr/>
        <a:lstStyle/>
        <a:p>
          <a:endParaRPr lang="nl-NL"/>
        </a:p>
      </dgm:t>
    </dgm:pt>
    <dgm:pt modelId="{95821C73-0043-46AF-A8E8-2475F8C6B6EA}">
      <dgm:prSet phldrT="[Text]"/>
      <dgm:spPr/>
      <dgm:t>
        <a:bodyPr/>
        <a:lstStyle/>
        <a:p>
          <a:r>
            <a:rPr lang="en-GB" dirty="0" smtClean="0"/>
            <a:t>Mechanism design</a:t>
          </a:r>
          <a:endParaRPr lang="nl-NL" dirty="0"/>
        </a:p>
      </dgm:t>
    </dgm:pt>
    <dgm:pt modelId="{B07C5934-357A-4C4D-BFBE-533962A284C2}" type="parTrans" cxnId="{ECF7209F-D147-44B7-8574-CAB5A0B16C00}">
      <dgm:prSet/>
      <dgm:spPr/>
      <dgm:t>
        <a:bodyPr/>
        <a:lstStyle/>
        <a:p>
          <a:endParaRPr lang="nl-NL"/>
        </a:p>
      </dgm:t>
    </dgm:pt>
    <dgm:pt modelId="{01FF9E7A-66DB-48FD-B4D4-5FA9DB9865DF}" type="sibTrans" cxnId="{ECF7209F-D147-44B7-8574-CAB5A0B16C00}">
      <dgm:prSet/>
      <dgm:spPr/>
      <dgm:t>
        <a:bodyPr/>
        <a:lstStyle/>
        <a:p>
          <a:endParaRPr lang="nl-NL"/>
        </a:p>
      </dgm:t>
    </dgm:pt>
    <dgm:pt modelId="{EFCA3196-D88C-4CAB-AB71-A2A9624D1CA2}">
      <dgm:prSet phldrT="[Text]"/>
      <dgm:spPr/>
      <dgm:t>
        <a:bodyPr/>
        <a:lstStyle/>
        <a:p>
          <a:r>
            <a:rPr lang="en-GB" dirty="0" smtClean="0"/>
            <a:t>Control method</a:t>
          </a:r>
          <a:endParaRPr lang="nl-NL" dirty="0"/>
        </a:p>
      </dgm:t>
    </dgm:pt>
    <dgm:pt modelId="{0D1BFAA0-8B4E-498F-8791-54E9AE65E3F7}" type="parTrans" cxnId="{31C3ECF4-A15B-4C51-9CF1-DBFFC77D7C32}">
      <dgm:prSet/>
      <dgm:spPr/>
      <dgm:t>
        <a:bodyPr/>
        <a:lstStyle/>
        <a:p>
          <a:endParaRPr lang="nl-NL"/>
        </a:p>
      </dgm:t>
    </dgm:pt>
    <dgm:pt modelId="{8D214FE5-3FCD-471A-BEAF-811950D6CC94}" type="sibTrans" cxnId="{31C3ECF4-A15B-4C51-9CF1-DBFFC77D7C32}">
      <dgm:prSet/>
      <dgm:spPr/>
      <dgm:t>
        <a:bodyPr/>
        <a:lstStyle/>
        <a:p>
          <a:endParaRPr lang="nl-NL"/>
        </a:p>
      </dgm:t>
    </dgm:pt>
    <dgm:pt modelId="{12AB332C-25C2-401D-9F1F-A94CFB4BA760}">
      <dgm:prSet phldrT="[Text]"/>
      <dgm:spPr/>
      <dgm:t>
        <a:bodyPr/>
        <a:lstStyle/>
        <a:p>
          <a:r>
            <a:rPr lang="en-GB" dirty="0" smtClean="0"/>
            <a:t>Synergies</a:t>
          </a:r>
          <a:endParaRPr lang="nl-NL" dirty="0"/>
        </a:p>
      </dgm:t>
    </dgm:pt>
    <dgm:pt modelId="{CCC3DEB1-C432-4552-8D3E-C378894055D1}" type="parTrans" cxnId="{1A3F77BA-686B-4458-9C0E-D3866983CACB}">
      <dgm:prSet/>
      <dgm:spPr/>
      <dgm:t>
        <a:bodyPr/>
        <a:lstStyle/>
        <a:p>
          <a:endParaRPr lang="nl-NL"/>
        </a:p>
      </dgm:t>
    </dgm:pt>
    <dgm:pt modelId="{C6E4EB52-5B8C-49CD-9340-9AF963C59B14}" type="sibTrans" cxnId="{1A3F77BA-686B-4458-9C0E-D3866983CACB}">
      <dgm:prSet/>
      <dgm:spPr/>
      <dgm:t>
        <a:bodyPr/>
        <a:lstStyle/>
        <a:p>
          <a:endParaRPr lang="nl-NL"/>
        </a:p>
      </dgm:t>
    </dgm:pt>
    <dgm:pt modelId="{92F4F9B2-C715-4C6B-B277-F53F14D6FCD7}" type="pres">
      <dgm:prSet presAssocID="{716A1B1D-F83D-4BC5-89AB-2EEA0170C5E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57011-6C23-4AB6-A1B6-6FE1881869BF}" type="pres">
      <dgm:prSet presAssocID="{716A1B1D-F83D-4BC5-89AB-2EEA0170C5E8}" presName="radial" presStyleCnt="0">
        <dgm:presLayoutVars>
          <dgm:animLvl val="ctr"/>
        </dgm:presLayoutVars>
      </dgm:prSet>
      <dgm:spPr/>
    </dgm:pt>
    <dgm:pt modelId="{A8E996CC-87B9-43FF-BED0-33271756F387}" type="pres">
      <dgm:prSet presAssocID="{7663BC4F-7B17-4DB6-A849-BCAA5086E08C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35954E71-E881-4982-959A-FEF1B95D738E}" type="pres">
      <dgm:prSet presAssocID="{90EB3194-9E38-4CC6-80C8-A26FDEF080F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0525080-6451-46B1-952C-B4C5B8CB0DF2}" type="pres">
      <dgm:prSet presAssocID="{70BFC942-C0D1-4261-B0ED-B3F3F2292E60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F6DDC-6741-43C7-8C1B-1BDBA5F3309E}" type="pres">
      <dgm:prSet presAssocID="{5232A8F5-5AD5-42EB-9139-6E9149B39C24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EFCACFB-9122-42A7-8994-E5AEFDBE20C5}" type="pres">
      <dgm:prSet presAssocID="{95821C73-0043-46AF-A8E8-2475F8C6B6EA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D8A4B-D0C8-4164-8001-481C97869E01}" type="pres">
      <dgm:prSet presAssocID="{EFCA3196-D88C-4CAB-AB71-A2A9624D1CA2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02893-7C91-471B-96D7-0BA16CE40011}" type="pres">
      <dgm:prSet presAssocID="{12AB332C-25C2-401D-9F1F-A94CFB4BA760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B39569E-6FEA-4B3D-BD6C-CE7AACDB549C}" srcId="{7663BC4F-7B17-4DB6-A849-BCAA5086E08C}" destId="{5232A8F5-5AD5-42EB-9139-6E9149B39C24}" srcOrd="2" destOrd="0" parTransId="{C50436CC-DB51-44D5-9F0E-C561977B7CF1}" sibTransId="{D7480F42-CA4A-4733-803C-9AEE249223AE}"/>
    <dgm:cxn modelId="{97AC2DB8-FF24-44AC-B45A-AA49B150A82D}" srcId="{7663BC4F-7B17-4DB6-A849-BCAA5086E08C}" destId="{90EB3194-9E38-4CC6-80C8-A26FDEF080FF}" srcOrd="0" destOrd="0" parTransId="{270A9660-CA8D-4993-AC47-52E667AF6E2C}" sibTransId="{D37EA1AC-D24B-4CEA-AA92-7E40CEBB83B8}"/>
    <dgm:cxn modelId="{ECF7209F-D147-44B7-8574-CAB5A0B16C00}" srcId="{7663BC4F-7B17-4DB6-A849-BCAA5086E08C}" destId="{95821C73-0043-46AF-A8E8-2475F8C6B6EA}" srcOrd="3" destOrd="0" parTransId="{B07C5934-357A-4C4D-BFBE-533962A284C2}" sibTransId="{01FF9E7A-66DB-48FD-B4D4-5FA9DB9865DF}"/>
    <dgm:cxn modelId="{5481FFA7-580D-4E0D-84C6-E39678AC4B85}" srcId="{7663BC4F-7B17-4DB6-A849-BCAA5086E08C}" destId="{70BFC942-C0D1-4261-B0ED-B3F3F2292E60}" srcOrd="1" destOrd="0" parTransId="{B4AEDE6E-A30B-47E7-81C8-172A78A6039E}" sibTransId="{22CEAFC8-ED32-4F7C-92FE-D8329569E421}"/>
    <dgm:cxn modelId="{685EC6B6-18DF-4AEA-BDF9-713BB0706365}" srcId="{716A1B1D-F83D-4BC5-89AB-2EEA0170C5E8}" destId="{7663BC4F-7B17-4DB6-A849-BCAA5086E08C}" srcOrd="0" destOrd="0" parTransId="{911CE949-0AAD-4FEF-B528-6EB532C5E202}" sibTransId="{6B037B8D-D0CA-46A5-B1E3-558B5184C687}"/>
    <dgm:cxn modelId="{8F224BBD-AE34-4869-AECC-5BBD8562B9EA}" type="presOf" srcId="{7663BC4F-7B17-4DB6-A849-BCAA5086E08C}" destId="{A8E996CC-87B9-43FF-BED0-33271756F387}" srcOrd="0" destOrd="0" presId="urn:microsoft.com/office/officeart/2005/8/layout/radial3"/>
    <dgm:cxn modelId="{B53D66E4-EEC1-4042-9AEF-978C496C1177}" type="presOf" srcId="{5232A8F5-5AD5-42EB-9139-6E9149B39C24}" destId="{D91F6DDC-6741-43C7-8C1B-1BDBA5F3309E}" srcOrd="0" destOrd="0" presId="urn:microsoft.com/office/officeart/2005/8/layout/radial3"/>
    <dgm:cxn modelId="{38BF8EA7-2C2E-4392-BA80-486BF145C77C}" type="presOf" srcId="{EFCA3196-D88C-4CAB-AB71-A2A9624D1CA2}" destId="{FC3D8A4B-D0C8-4164-8001-481C97869E01}" srcOrd="0" destOrd="0" presId="urn:microsoft.com/office/officeart/2005/8/layout/radial3"/>
    <dgm:cxn modelId="{07D02712-87DF-4712-88C0-E3105886C5D6}" type="presOf" srcId="{70BFC942-C0D1-4261-B0ED-B3F3F2292E60}" destId="{70525080-6451-46B1-952C-B4C5B8CB0DF2}" srcOrd="0" destOrd="0" presId="urn:microsoft.com/office/officeart/2005/8/layout/radial3"/>
    <dgm:cxn modelId="{C31B1033-C581-4FA3-901D-39B4C58800EA}" type="presOf" srcId="{95821C73-0043-46AF-A8E8-2475F8C6B6EA}" destId="{2EFCACFB-9122-42A7-8994-E5AEFDBE20C5}" srcOrd="0" destOrd="0" presId="urn:microsoft.com/office/officeart/2005/8/layout/radial3"/>
    <dgm:cxn modelId="{7ECE3492-D498-47B1-A5B4-A6D277D0AF39}" type="presOf" srcId="{716A1B1D-F83D-4BC5-89AB-2EEA0170C5E8}" destId="{92F4F9B2-C715-4C6B-B277-F53F14D6FCD7}" srcOrd="0" destOrd="0" presId="urn:microsoft.com/office/officeart/2005/8/layout/radial3"/>
    <dgm:cxn modelId="{31C3ECF4-A15B-4C51-9CF1-DBFFC77D7C32}" srcId="{7663BC4F-7B17-4DB6-A849-BCAA5086E08C}" destId="{EFCA3196-D88C-4CAB-AB71-A2A9624D1CA2}" srcOrd="4" destOrd="0" parTransId="{0D1BFAA0-8B4E-498F-8791-54E9AE65E3F7}" sibTransId="{8D214FE5-3FCD-471A-BEAF-811950D6CC94}"/>
    <dgm:cxn modelId="{1A3F77BA-686B-4458-9C0E-D3866983CACB}" srcId="{7663BC4F-7B17-4DB6-A849-BCAA5086E08C}" destId="{12AB332C-25C2-401D-9F1F-A94CFB4BA760}" srcOrd="5" destOrd="0" parTransId="{CCC3DEB1-C432-4552-8D3E-C378894055D1}" sibTransId="{C6E4EB52-5B8C-49CD-9340-9AF963C59B14}"/>
    <dgm:cxn modelId="{C1436286-DA70-451C-867E-A326AC779BDF}" type="presOf" srcId="{12AB332C-25C2-401D-9F1F-A94CFB4BA760}" destId="{6CC02893-7C91-471B-96D7-0BA16CE40011}" srcOrd="0" destOrd="0" presId="urn:microsoft.com/office/officeart/2005/8/layout/radial3"/>
    <dgm:cxn modelId="{372EA94A-D1E7-4D54-9204-1B34951EAAD3}" type="presOf" srcId="{90EB3194-9E38-4CC6-80C8-A26FDEF080FF}" destId="{35954E71-E881-4982-959A-FEF1B95D738E}" srcOrd="0" destOrd="0" presId="urn:microsoft.com/office/officeart/2005/8/layout/radial3"/>
    <dgm:cxn modelId="{E2D3E5B3-3489-472A-B40B-2D350E354554}" type="presParOf" srcId="{92F4F9B2-C715-4C6B-B277-F53F14D6FCD7}" destId="{78857011-6C23-4AB6-A1B6-6FE1881869BF}" srcOrd="0" destOrd="0" presId="urn:microsoft.com/office/officeart/2005/8/layout/radial3"/>
    <dgm:cxn modelId="{F47F948A-5F4A-472B-B75B-9B98AECBE687}" type="presParOf" srcId="{78857011-6C23-4AB6-A1B6-6FE1881869BF}" destId="{A8E996CC-87B9-43FF-BED0-33271756F387}" srcOrd="0" destOrd="0" presId="urn:microsoft.com/office/officeart/2005/8/layout/radial3"/>
    <dgm:cxn modelId="{BB1C45C9-2233-498D-AA13-745501BFF6EC}" type="presParOf" srcId="{78857011-6C23-4AB6-A1B6-6FE1881869BF}" destId="{35954E71-E881-4982-959A-FEF1B95D738E}" srcOrd="1" destOrd="0" presId="urn:microsoft.com/office/officeart/2005/8/layout/radial3"/>
    <dgm:cxn modelId="{D084F9B8-C96C-4671-B029-B94F6CE0EA53}" type="presParOf" srcId="{78857011-6C23-4AB6-A1B6-6FE1881869BF}" destId="{70525080-6451-46B1-952C-B4C5B8CB0DF2}" srcOrd="2" destOrd="0" presId="urn:microsoft.com/office/officeart/2005/8/layout/radial3"/>
    <dgm:cxn modelId="{413EFA7C-7D5C-47DF-82D7-E27CA7DDF882}" type="presParOf" srcId="{78857011-6C23-4AB6-A1B6-6FE1881869BF}" destId="{D91F6DDC-6741-43C7-8C1B-1BDBA5F3309E}" srcOrd="3" destOrd="0" presId="urn:microsoft.com/office/officeart/2005/8/layout/radial3"/>
    <dgm:cxn modelId="{1BA12FA4-5BFE-4AA4-A518-D49408B9FD1F}" type="presParOf" srcId="{78857011-6C23-4AB6-A1B6-6FE1881869BF}" destId="{2EFCACFB-9122-42A7-8994-E5AEFDBE20C5}" srcOrd="4" destOrd="0" presId="urn:microsoft.com/office/officeart/2005/8/layout/radial3"/>
    <dgm:cxn modelId="{9DE9EDBF-04D7-4459-9D1A-B285D14A75FD}" type="presParOf" srcId="{78857011-6C23-4AB6-A1B6-6FE1881869BF}" destId="{FC3D8A4B-D0C8-4164-8001-481C97869E01}" srcOrd="5" destOrd="0" presId="urn:microsoft.com/office/officeart/2005/8/layout/radial3"/>
    <dgm:cxn modelId="{5E72609B-540B-4350-B73D-F7814E730485}" type="presParOf" srcId="{78857011-6C23-4AB6-A1B6-6FE1881869BF}" destId="{6CC02893-7C91-471B-96D7-0BA16CE40011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996CC-87B9-43FF-BED0-33271756F387}">
      <dsp:nvSpPr>
        <dsp:cNvPr id="0" name=""/>
        <dsp:cNvSpPr/>
      </dsp:nvSpPr>
      <dsp:spPr>
        <a:xfrm>
          <a:off x="1124812" y="744544"/>
          <a:ext cx="1854830" cy="18548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Hand orthosis</a:t>
          </a:r>
          <a:endParaRPr lang="nl-NL" sz="2700" kern="1200" dirty="0"/>
        </a:p>
      </dsp:txBody>
      <dsp:txXfrm>
        <a:off x="1396446" y="1016178"/>
        <a:ext cx="1311562" cy="1311562"/>
      </dsp:txXfrm>
    </dsp:sp>
    <dsp:sp modelId="{35954E71-E881-4982-959A-FEF1B95D738E}">
      <dsp:nvSpPr>
        <dsp:cNvPr id="0" name=""/>
        <dsp:cNvSpPr/>
      </dsp:nvSpPr>
      <dsp:spPr>
        <a:xfrm>
          <a:off x="1588520" y="331"/>
          <a:ext cx="927415" cy="927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Energy storage</a:t>
          </a:r>
          <a:endParaRPr lang="nl-NL" sz="800" kern="1200" dirty="0"/>
        </a:p>
      </dsp:txBody>
      <dsp:txXfrm>
        <a:off x="1724337" y="136148"/>
        <a:ext cx="655781" cy="655781"/>
      </dsp:txXfrm>
    </dsp:sp>
    <dsp:sp modelId="{70525080-6451-46B1-952C-B4C5B8CB0DF2}">
      <dsp:nvSpPr>
        <dsp:cNvPr id="0" name=""/>
        <dsp:cNvSpPr/>
      </dsp:nvSpPr>
      <dsp:spPr>
        <a:xfrm>
          <a:off x="2634610" y="604291"/>
          <a:ext cx="927415" cy="927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Actuators</a:t>
          </a:r>
          <a:endParaRPr lang="nl-NL" sz="800" kern="1200" dirty="0"/>
        </a:p>
      </dsp:txBody>
      <dsp:txXfrm>
        <a:off x="2770427" y="740108"/>
        <a:ext cx="655781" cy="655781"/>
      </dsp:txXfrm>
    </dsp:sp>
    <dsp:sp modelId="{D91F6DDC-6741-43C7-8C1B-1BDBA5F3309E}">
      <dsp:nvSpPr>
        <dsp:cNvPr id="0" name=""/>
        <dsp:cNvSpPr/>
      </dsp:nvSpPr>
      <dsp:spPr>
        <a:xfrm>
          <a:off x="2634610" y="1812212"/>
          <a:ext cx="927415" cy="927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Force transmission</a:t>
          </a:r>
          <a:endParaRPr lang="nl-NL" sz="800" kern="1200" dirty="0"/>
        </a:p>
      </dsp:txBody>
      <dsp:txXfrm>
        <a:off x="2770427" y="1948029"/>
        <a:ext cx="655781" cy="655781"/>
      </dsp:txXfrm>
    </dsp:sp>
    <dsp:sp modelId="{2EFCACFB-9122-42A7-8994-E5AEFDBE20C5}">
      <dsp:nvSpPr>
        <dsp:cNvPr id="0" name=""/>
        <dsp:cNvSpPr/>
      </dsp:nvSpPr>
      <dsp:spPr>
        <a:xfrm>
          <a:off x="1588520" y="2416173"/>
          <a:ext cx="927415" cy="927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Mechanism design</a:t>
          </a:r>
          <a:endParaRPr lang="nl-NL" sz="800" kern="1200" dirty="0"/>
        </a:p>
      </dsp:txBody>
      <dsp:txXfrm>
        <a:off x="1724337" y="2551990"/>
        <a:ext cx="655781" cy="655781"/>
      </dsp:txXfrm>
    </dsp:sp>
    <dsp:sp modelId="{FC3D8A4B-D0C8-4164-8001-481C97869E01}">
      <dsp:nvSpPr>
        <dsp:cNvPr id="0" name=""/>
        <dsp:cNvSpPr/>
      </dsp:nvSpPr>
      <dsp:spPr>
        <a:xfrm>
          <a:off x="542429" y="1812212"/>
          <a:ext cx="927415" cy="927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Control method</a:t>
          </a:r>
          <a:endParaRPr lang="nl-NL" sz="800" kern="1200" dirty="0"/>
        </a:p>
      </dsp:txBody>
      <dsp:txXfrm>
        <a:off x="678246" y="1948029"/>
        <a:ext cx="655781" cy="655781"/>
      </dsp:txXfrm>
    </dsp:sp>
    <dsp:sp modelId="{6CC02893-7C91-471B-96D7-0BA16CE40011}">
      <dsp:nvSpPr>
        <dsp:cNvPr id="0" name=""/>
        <dsp:cNvSpPr/>
      </dsp:nvSpPr>
      <dsp:spPr>
        <a:xfrm>
          <a:off x="542429" y="604291"/>
          <a:ext cx="927415" cy="927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Synergies</a:t>
          </a:r>
          <a:endParaRPr lang="nl-NL" sz="800" kern="1200" dirty="0"/>
        </a:p>
      </dsp:txBody>
      <dsp:txXfrm>
        <a:off x="678246" y="740108"/>
        <a:ext cx="655781" cy="65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2490-4FC1-483B-A644-7DAD3CFBCC25}" type="datetimeFigureOut">
              <a:rPr lang="nl-NL" smtClean="0"/>
              <a:t>17-4-2015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7A37-62E1-4945-A617-05A29C7C3B34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80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DA840-2595-4B39-8A91-79A0408DA603}" type="datetimeFigureOut">
              <a:rPr lang="nl-NL" smtClean="0"/>
              <a:t>17-4-2015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56593-A717-4973-B346-E2669F640194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53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15234"/>
            <a:ext cx="7772400" cy="82979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a-E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D:\Profiles\NizamisK\Desktop\Symbionics_Literature\Logos\Symbionics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271" y="236575"/>
            <a:ext cx="4779457" cy="202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5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65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52400" y="6143625"/>
            <a:ext cx="4191000" cy="0"/>
          </a:xfrm>
          <a:prstGeom prst="line">
            <a:avLst/>
          </a:prstGeom>
          <a:noFill/>
          <a:ln w="9525">
            <a:solidFill>
              <a:srgbClr val="008E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>
            <a:off x="4953000" y="6143625"/>
            <a:ext cx="4038600" cy="0"/>
          </a:xfrm>
          <a:prstGeom prst="line">
            <a:avLst/>
          </a:prstGeom>
          <a:noFill/>
          <a:ln w="9525">
            <a:solidFill>
              <a:srgbClr val="008E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61" y="5809178"/>
            <a:ext cx="971903" cy="60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4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4" r:id="rId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8EC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hyperlink" Target="mailto:r.a.bos@tudelft.n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k.nizamis@utwente.n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.nizamis@utwente.nl" TargetMode="External"/><Relationship Id="rId2" Type="http://schemas.openxmlformats.org/officeDocument/2006/relationships/hyperlink" Target="ICORR15_0123_VI_i.m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hyperlink" Target="mailto:k.nizamis@utwente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Duchenne Day 18/04/2015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/>
          <a:p>
            <a:r>
              <a:rPr lang="en-US" b="1" dirty="0" smtClean="0"/>
              <a:t>Project </a:t>
            </a:r>
            <a:r>
              <a:rPr lang="en-US" b="1" dirty="0"/>
              <a:t>1.3-Intention Amplifying in Hand </a:t>
            </a:r>
            <a:r>
              <a:rPr lang="en-US" b="1" dirty="0" smtClean="0"/>
              <a:t>Orthoses</a:t>
            </a:r>
          </a:p>
          <a:p>
            <a:pPr algn="r"/>
            <a:r>
              <a:rPr lang="en-US" b="1" dirty="0" smtClean="0"/>
              <a:t>Kostas Nizamis</a:t>
            </a:r>
          </a:p>
          <a:p>
            <a:pPr algn="r"/>
            <a:r>
              <a:rPr lang="en-US" b="1" dirty="0"/>
              <a:t>Claudia Haarman</a:t>
            </a:r>
            <a:endParaRPr lang="nl-NL" dirty="0"/>
          </a:p>
          <a:p>
            <a:pPr algn="r"/>
            <a:r>
              <a:rPr lang="en-US" b="1" dirty="0" smtClean="0"/>
              <a:t>Ronald Bos</a:t>
            </a:r>
          </a:p>
        </p:txBody>
      </p:sp>
      <p:pic>
        <p:nvPicPr>
          <p:cNvPr id="4" name="Picture 3" descr="STW-Ned-RGB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 t="7620" r="16647" b="33700"/>
          <a:stretch/>
        </p:blipFill>
        <p:spPr>
          <a:xfrm>
            <a:off x="7346404" y="5650183"/>
            <a:ext cx="1728191" cy="116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Project </a:t>
            </a:r>
            <a:r>
              <a:rPr lang="en-US" b="1" dirty="0" smtClean="0"/>
              <a:t>1.3- Intention </a:t>
            </a:r>
            <a:r>
              <a:rPr lang="en-US" b="1" dirty="0"/>
              <a:t>Amplifying in Hand </a:t>
            </a:r>
            <a:r>
              <a:rPr lang="en-US" b="1" dirty="0" smtClean="0"/>
              <a:t>Orthoses</a:t>
            </a:r>
            <a:br>
              <a:rPr lang="en-US" b="1" dirty="0" smtClean="0"/>
            </a:br>
            <a:r>
              <a:rPr lang="en-US" dirty="0" smtClean="0"/>
              <a:t>Develop </a:t>
            </a:r>
            <a:r>
              <a:rPr lang="en-US" dirty="0"/>
              <a:t>an intuitive hand orthosis for active hand support for people with </a:t>
            </a:r>
            <a:r>
              <a:rPr lang="en-US" dirty="0" err="1"/>
              <a:t>Duchenne</a:t>
            </a:r>
            <a:r>
              <a:rPr lang="en-US" dirty="0"/>
              <a:t> Muscular Dystrophy (DMD). </a:t>
            </a:r>
            <a:endParaRPr lang="nl-NL" dirty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0778" y="6165304"/>
            <a:ext cx="8962444" cy="706695"/>
            <a:chOff x="90778" y="6165989"/>
            <a:chExt cx="8962444" cy="706695"/>
          </a:xfrm>
        </p:grpSpPr>
        <p:grpSp>
          <p:nvGrpSpPr>
            <p:cNvPr id="4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5" name="Picture 4" descr="STW-Ned-RGB.jpg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8" name="Picture 7" descr="ut-logo-2400-black-e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9" name="Afbeelding 4" descr="TUDelft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88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Kostas</a:t>
            </a:r>
            <a:endParaRPr lang="nl-NL" dirty="0" smtClean="0"/>
          </a:p>
          <a:p>
            <a:pPr lvl="1"/>
            <a:r>
              <a:rPr lang="en-US" dirty="0" smtClean="0"/>
              <a:t>Intuitive </a:t>
            </a:r>
            <a:r>
              <a:rPr lang="en-US" b="1" dirty="0"/>
              <a:t>control strategies </a:t>
            </a:r>
            <a:r>
              <a:rPr lang="en-US" dirty="0"/>
              <a:t>for a </a:t>
            </a:r>
            <a:r>
              <a:rPr lang="en-US" dirty="0" smtClean="0"/>
              <a:t>high-tech, multi-DOF hand orthosis (</a:t>
            </a:r>
            <a:r>
              <a:rPr lang="en-US" i="1" dirty="0" smtClean="0"/>
              <a:t>4 years</a:t>
            </a:r>
            <a:r>
              <a:rPr lang="en-US" dirty="0" smtClean="0"/>
              <a:t>)</a:t>
            </a:r>
            <a:endParaRPr lang="nl-NL" dirty="0" smtClean="0"/>
          </a:p>
          <a:p>
            <a:r>
              <a:rPr lang="nl-NL" dirty="0" smtClean="0"/>
              <a:t>Claudia</a:t>
            </a:r>
          </a:p>
          <a:p>
            <a:pPr lvl="1"/>
            <a:r>
              <a:rPr lang="nl-NL" b="1" dirty="0" smtClean="0"/>
              <a:t>Development of </a:t>
            </a:r>
            <a:r>
              <a:rPr lang="en-US" b="1" dirty="0"/>
              <a:t>functional hand </a:t>
            </a:r>
            <a:r>
              <a:rPr lang="en-US" b="1" dirty="0" smtClean="0"/>
              <a:t>orthosis </a:t>
            </a:r>
            <a:r>
              <a:rPr lang="en-US" dirty="0" smtClean="0"/>
              <a:t>for use throughout </a:t>
            </a:r>
            <a:r>
              <a:rPr lang="en-US" dirty="0"/>
              <a:t>the </a:t>
            </a:r>
            <a:r>
              <a:rPr lang="en-US" dirty="0" smtClean="0"/>
              <a:t>disease (</a:t>
            </a:r>
            <a:r>
              <a:rPr lang="en-US" i="1" dirty="0" smtClean="0"/>
              <a:t>2 years</a:t>
            </a:r>
            <a:r>
              <a:rPr lang="en-US" dirty="0" smtClean="0"/>
              <a:t>)</a:t>
            </a:r>
            <a:endParaRPr lang="nl-NL" dirty="0" smtClean="0"/>
          </a:p>
          <a:p>
            <a:r>
              <a:rPr lang="nl-NL" dirty="0" smtClean="0"/>
              <a:t>Ronald</a:t>
            </a:r>
          </a:p>
          <a:p>
            <a:pPr lvl="1"/>
            <a:r>
              <a:rPr lang="en-US" b="1" dirty="0" smtClean="0"/>
              <a:t>Development of </a:t>
            </a:r>
            <a:r>
              <a:rPr lang="en-US" b="1" dirty="0"/>
              <a:t>mechanisms </a:t>
            </a:r>
            <a:r>
              <a:rPr lang="en-US" dirty="0"/>
              <a:t>that allow for transparent (predictable) man-machine interaction, a comfortable fit and inconspicuous </a:t>
            </a:r>
            <a:r>
              <a:rPr lang="en-US" dirty="0" smtClean="0"/>
              <a:t>design (</a:t>
            </a:r>
            <a:r>
              <a:rPr lang="en-US" i="1" dirty="0" smtClean="0"/>
              <a:t>4 years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Integration of hand orthosis </a:t>
            </a:r>
            <a:r>
              <a:rPr lang="en-US" sz="2000" dirty="0"/>
              <a:t>into the </a:t>
            </a:r>
            <a:r>
              <a:rPr lang="en-US" sz="2000" dirty="0" err="1"/>
              <a:t>Flextension</a:t>
            </a:r>
            <a:r>
              <a:rPr lang="en-US" sz="2000" dirty="0"/>
              <a:t> arm device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0778" y="6165989"/>
            <a:ext cx="8962444" cy="706695"/>
            <a:chOff x="90778" y="6165989"/>
            <a:chExt cx="8962444" cy="706695"/>
          </a:xfrm>
        </p:grpSpPr>
        <p:grpSp>
          <p:nvGrpSpPr>
            <p:cNvPr id="7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9" name="Picture 8" descr="STW-Ned-RGB.jpg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10" name="Picture 9" descr="ut-logo-2400-black-e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8" name="Afbeelding 4" descr="TUDelft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07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 interaction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683569" y="1749933"/>
            <a:ext cx="7875985" cy="2777122"/>
            <a:chOff x="683569" y="1080705"/>
            <a:chExt cx="7875985" cy="2777122"/>
          </a:xfrm>
        </p:grpSpPr>
        <p:sp>
          <p:nvSpPr>
            <p:cNvPr id="120" name="Rectangle 119"/>
            <p:cNvSpPr/>
            <p:nvPr/>
          </p:nvSpPr>
          <p:spPr>
            <a:xfrm>
              <a:off x="683569" y="1575489"/>
              <a:ext cx="7875985" cy="1972388"/>
            </a:xfrm>
            <a:prstGeom prst="rect">
              <a:avLst/>
            </a:prstGeom>
            <a:solidFill>
              <a:srgbClr val="00CC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85260" y="1265539"/>
              <a:ext cx="2221966" cy="619900"/>
            </a:xfrm>
            <a:prstGeom prst="rect">
              <a:avLst/>
            </a:prstGeom>
            <a:solidFill>
              <a:srgbClr val="00CC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Device implementations &amp; components</a:t>
              </a:r>
              <a:endParaRPr lang="nl-NL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375511" y="2247556"/>
              <a:ext cx="2221966" cy="619900"/>
            </a:xfrm>
            <a:prstGeom prst="rect">
              <a:avLst/>
            </a:prstGeom>
            <a:solidFill>
              <a:srgbClr val="00CC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Hand orthosis for DMD patients</a:t>
              </a:r>
              <a:endParaRPr lang="nl-NL" sz="14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375511" y="3237927"/>
              <a:ext cx="2221966" cy="619900"/>
            </a:xfrm>
            <a:prstGeom prst="rect">
              <a:avLst/>
            </a:prstGeom>
            <a:solidFill>
              <a:srgbClr val="00CC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Intention detection for DMD patients</a:t>
              </a:r>
              <a:endParaRPr lang="nl-N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Curved Connector 79"/>
            <p:cNvCxnSpPr>
              <a:stCxn id="73" idx="3"/>
              <a:endCxn id="17" idx="3"/>
            </p:cNvCxnSpPr>
            <p:nvPr/>
          </p:nvCxnSpPr>
          <p:spPr>
            <a:xfrm flipV="1">
              <a:off x="5597477" y="1575489"/>
              <a:ext cx="9749" cy="982017"/>
            </a:xfrm>
            <a:prstGeom prst="curvedConnector3">
              <a:avLst>
                <a:gd name="adj1" fmla="val 5831870"/>
              </a:avLst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255297" y="1753401"/>
              <a:ext cx="2304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Integration of device components</a:t>
              </a:r>
              <a:endParaRPr lang="nl-NL" dirty="0"/>
            </a:p>
          </p:txBody>
        </p:sp>
        <p:cxnSp>
          <p:nvCxnSpPr>
            <p:cNvPr id="87" name="Curved Connector 86"/>
            <p:cNvCxnSpPr>
              <a:stCxn id="74" idx="1"/>
              <a:endCxn id="73" idx="1"/>
            </p:cNvCxnSpPr>
            <p:nvPr/>
          </p:nvCxnSpPr>
          <p:spPr>
            <a:xfrm rot="10800000">
              <a:off x="3375511" y="2557507"/>
              <a:ext cx="12700" cy="990371"/>
            </a:xfrm>
            <a:prstGeom prst="curvedConnector3">
              <a:avLst>
                <a:gd name="adj1" fmla="val 4700000"/>
              </a:avLst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74" idx="1"/>
              <a:endCxn id="17" idx="1"/>
            </p:cNvCxnSpPr>
            <p:nvPr/>
          </p:nvCxnSpPr>
          <p:spPr>
            <a:xfrm rot="10800000" flipH="1">
              <a:off x="3375510" y="1575489"/>
              <a:ext cx="9749" cy="1972388"/>
            </a:xfrm>
            <a:prstGeom prst="curvedConnector3">
              <a:avLst>
                <a:gd name="adj1" fmla="val -8467535"/>
              </a:avLst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897569" y="2113506"/>
              <a:ext cx="15551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Exchange of information, sources</a:t>
              </a:r>
              <a:endParaRPr lang="nl-NL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66626" y="1080705"/>
              <a:ext cx="1897684" cy="279796"/>
            </a:xfrm>
            <a:prstGeom prst="rect">
              <a:avLst/>
            </a:prstGeom>
            <a:solidFill>
              <a:srgbClr val="00C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Ronald (PhD)</a:t>
              </a:r>
              <a:endParaRPr lang="nl-NL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47402" y="3028115"/>
              <a:ext cx="1897684" cy="279796"/>
            </a:xfrm>
            <a:prstGeom prst="rect">
              <a:avLst/>
            </a:prstGeom>
            <a:solidFill>
              <a:srgbClr val="00C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Kostas (PhD)</a:t>
              </a:r>
              <a:endParaRPr lang="nl-NL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47402" y="2048747"/>
              <a:ext cx="1897684" cy="279796"/>
            </a:xfrm>
            <a:prstGeom prst="rect">
              <a:avLst/>
            </a:prstGeom>
            <a:solidFill>
              <a:srgbClr val="00C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Claudia (</a:t>
              </a:r>
              <a:r>
                <a:rPr lang="en-GB" sz="1600" b="1" dirty="0" err="1" smtClean="0"/>
                <a:t>PDEng</a:t>
              </a:r>
              <a:r>
                <a:rPr lang="en-GB" sz="1600" b="1" dirty="0" smtClean="0"/>
                <a:t>)</a:t>
              </a:r>
              <a:endParaRPr lang="nl-NL" sz="1600" b="1" dirty="0"/>
            </a:p>
          </p:txBody>
        </p:sp>
        <p:cxnSp>
          <p:nvCxnSpPr>
            <p:cNvPr id="103" name="Curved Connector 102"/>
            <p:cNvCxnSpPr>
              <a:stCxn id="74" idx="3"/>
              <a:endCxn id="73" idx="3"/>
            </p:cNvCxnSpPr>
            <p:nvPr/>
          </p:nvCxnSpPr>
          <p:spPr>
            <a:xfrm flipV="1">
              <a:off x="5597477" y="2557506"/>
              <a:ext cx="12700" cy="990371"/>
            </a:xfrm>
            <a:prstGeom prst="curvedConnector3">
              <a:avLst>
                <a:gd name="adj1" fmla="val 4500000"/>
              </a:avLst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6255298" y="2556522"/>
              <a:ext cx="21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Integration of control interface with orthosis</a:t>
              </a:r>
              <a:endParaRPr lang="nl-NL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3569" y="1092620"/>
              <a:ext cx="1983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err="1" smtClean="0"/>
                <a:t>Symbionics</a:t>
              </a:r>
              <a:r>
                <a:rPr lang="en-GB" b="1" i="1" dirty="0" smtClean="0"/>
                <a:t> 1.3</a:t>
              </a:r>
              <a:endParaRPr lang="nl-NL" b="1" i="1" dirty="0"/>
            </a:p>
          </p:txBody>
        </p:sp>
      </p:grpSp>
      <p:cxnSp>
        <p:nvCxnSpPr>
          <p:cNvPr id="34" name="Curved Connector 33"/>
          <p:cNvCxnSpPr>
            <a:stCxn id="73" idx="1"/>
            <a:endCxn id="17" idx="1"/>
          </p:cNvCxnSpPr>
          <p:nvPr/>
        </p:nvCxnSpPr>
        <p:spPr>
          <a:xfrm rot="10800000" flipH="1">
            <a:off x="3375510" y="2244718"/>
            <a:ext cx="9749" cy="982017"/>
          </a:xfrm>
          <a:prstGeom prst="curvedConnector3">
            <a:avLst>
              <a:gd name="adj1" fmla="val -6252949"/>
            </a:avLst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90778" y="6165989"/>
            <a:ext cx="8962444" cy="706695"/>
            <a:chOff x="90778" y="6165989"/>
            <a:chExt cx="8962444" cy="706695"/>
          </a:xfrm>
        </p:grpSpPr>
        <p:grpSp>
          <p:nvGrpSpPr>
            <p:cNvPr id="21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23" name="Picture 22" descr="STW-Ned-RGB.jpg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24" name="Picture 23" descr="ut-logo-2400-black-e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22" name="Afbeelding 4" descr="TUDelft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21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/>
              <a:t>Develop mechanisms that allow for transparent (predictable) man-machine interaction, a comfortable fit and inconspicuous design</a:t>
            </a:r>
            <a:r>
              <a:rPr lang="en-US" sz="1800" dirty="0" smtClean="0"/>
              <a:t>.</a:t>
            </a:r>
            <a:endParaRPr lang="nl-NL" sz="1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76545246"/>
              </p:ext>
            </p:extLst>
          </p:nvPr>
        </p:nvGraphicFramePr>
        <p:xfrm>
          <a:off x="467544" y="2420888"/>
          <a:ext cx="410445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Brace 5"/>
          <p:cNvSpPr/>
          <p:nvPr/>
        </p:nvSpPr>
        <p:spPr>
          <a:xfrm>
            <a:off x="4499992" y="2564904"/>
            <a:ext cx="216024" cy="30963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4776936" y="2820414"/>
            <a:ext cx="1739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Cosmesis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925392" y="5866009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Plettenburg (2006)</a:t>
            </a:r>
            <a:endParaRPr lang="nl-NL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2708919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Aesthetics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Obtrusiveness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Joint alignment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Interaction forces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Intuitiveness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Versatility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Robustness</a:t>
            </a:r>
            <a:endParaRPr lang="nl-N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Ronald</a:t>
            </a:r>
            <a:r>
              <a:rPr lang="nl-NL" dirty="0"/>
              <a:t/>
            </a:r>
            <a:br>
              <a:rPr lang="nl-NL" dirty="0"/>
            </a:br>
            <a:r>
              <a:rPr lang="nl-NL" sz="1600" dirty="0" smtClean="0"/>
              <a:t>Delft University of Technology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 smtClean="0">
                <a:hlinkClick r:id="rId7"/>
              </a:rPr>
              <a:t>r.a.bos@tudelft.nl</a:t>
            </a:r>
            <a:r>
              <a:rPr lang="nl-NL" sz="1600" dirty="0" smtClean="0"/>
              <a:t> </a:t>
            </a:r>
            <a:endParaRPr lang="nl-NL" dirty="0"/>
          </a:p>
        </p:txBody>
      </p:sp>
      <p:grpSp>
        <p:nvGrpSpPr>
          <p:cNvPr id="11" name="Group 10"/>
          <p:cNvGrpSpPr/>
          <p:nvPr/>
        </p:nvGrpSpPr>
        <p:grpSpPr>
          <a:xfrm>
            <a:off x="90778" y="6165989"/>
            <a:ext cx="8962444" cy="706695"/>
            <a:chOff x="90778" y="6165989"/>
            <a:chExt cx="8962444" cy="706695"/>
          </a:xfrm>
        </p:grpSpPr>
        <p:grpSp>
          <p:nvGrpSpPr>
            <p:cNvPr id="12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14" name="Picture 13" descr="STW-Ned-RGB.jpg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15" name="Picture 14" descr="ut-logo-2400-black-en.png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13" name="Afbeelding 4" descr="TUDelft.jpg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03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Kostas</a:t>
            </a:r>
            <a:br>
              <a:rPr lang="nl-NL" dirty="0" smtClean="0"/>
            </a:br>
            <a:r>
              <a:rPr lang="nl-NL" sz="1600" dirty="0" smtClean="0"/>
              <a:t>University </a:t>
            </a:r>
            <a:r>
              <a:rPr lang="nl-NL" sz="1600" dirty="0"/>
              <a:t>of Twente</a:t>
            </a:r>
            <a:br>
              <a:rPr lang="nl-NL" sz="1600" dirty="0"/>
            </a:br>
            <a:r>
              <a:rPr lang="nl-NL" sz="1600" dirty="0" smtClean="0">
                <a:hlinkClick r:id="rId2"/>
              </a:rPr>
              <a:t>k.nizamis@utwente.nl</a:t>
            </a:r>
            <a:r>
              <a:rPr lang="nl-NL" sz="1600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1800" dirty="0"/>
              <a:t>2012-2014 Biomedical Engineering MSc. University of Twente, The Netherlands</a:t>
            </a:r>
          </a:p>
          <a:p>
            <a:pPr marL="685800" lvl="1">
              <a:buFont typeface="Wingdings" panose="05000000000000000000" pitchFamily="2" charset="2"/>
              <a:buChar char="q"/>
            </a:pPr>
            <a:r>
              <a:rPr lang="en-US" sz="1800" i="1" dirty="0"/>
              <a:t>Master Thesis: Development of an EMG-based control interface for active arm support for people with Duchenne Muscular Dystrophy </a:t>
            </a:r>
          </a:p>
        </p:txBody>
      </p:sp>
      <p:sp>
        <p:nvSpPr>
          <p:cNvPr id="6" name="Rectangle 5"/>
          <p:cNvSpPr/>
          <p:nvPr/>
        </p:nvSpPr>
        <p:spPr>
          <a:xfrm>
            <a:off x="805520" y="2957556"/>
            <a:ext cx="165618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HUMAN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66266" y="2965924"/>
            <a:ext cx="165618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RTHOSIS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3697" y="2966740"/>
            <a:ext cx="165618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INTERFACE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Elbow Connector 8"/>
          <p:cNvCxnSpPr>
            <a:endCxn id="7" idx="2"/>
          </p:cNvCxnSpPr>
          <p:nvPr/>
        </p:nvCxnSpPr>
        <p:spPr>
          <a:xfrm flipV="1">
            <a:off x="1633612" y="4118052"/>
            <a:ext cx="6160746" cy="931128"/>
          </a:xfrm>
          <a:prstGeom prst="bent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y 9"/>
          <p:cNvSpPr/>
          <p:nvPr/>
        </p:nvSpPr>
        <p:spPr>
          <a:xfrm>
            <a:off x="4283968" y="4653136"/>
            <a:ext cx="792088" cy="792088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8" idx="1"/>
          </p:cNvCxnSpPr>
          <p:nvPr/>
        </p:nvCxnSpPr>
        <p:spPr>
          <a:xfrm>
            <a:off x="2461704" y="3533620"/>
            <a:ext cx="1391993" cy="91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5509881" y="3541988"/>
            <a:ext cx="1456385" cy="81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>
            <a:off x="1633612" y="4109684"/>
            <a:ext cx="0" cy="93949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99456" y="2960948"/>
            <a:ext cx="165618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PERSON WITH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DMD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3697" y="2966740"/>
            <a:ext cx="165618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66266" y="2966740"/>
            <a:ext cx="165618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HAND ORTHOSIS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0778" y="6165989"/>
            <a:ext cx="8962444" cy="706695"/>
            <a:chOff x="90778" y="6165989"/>
            <a:chExt cx="8962444" cy="706695"/>
          </a:xfrm>
        </p:grpSpPr>
        <p:grpSp>
          <p:nvGrpSpPr>
            <p:cNvPr id="18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20" name="Picture 19" descr="STW-Ned-RGB.jp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21" name="Picture 20" descr="ut-logo-2400-black-en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19" name="Afbeelding 4" descr="TUDelft.jpg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085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ICORR15_0123_VI_i.mpg</a:t>
            </a:r>
            <a:endParaRPr lang="en-US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9pPr>
          </a:lstStyle>
          <a:p>
            <a:r>
              <a:rPr lang="nl-NL" kern="0" smtClean="0"/>
              <a:t>Kostas</a:t>
            </a:r>
            <a:br>
              <a:rPr lang="nl-NL" kern="0" smtClean="0"/>
            </a:br>
            <a:r>
              <a:rPr lang="nl-NL" sz="1600" kern="0" smtClean="0"/>
              <a:t>University of Twente</a:t>
            </a:r>
            <a:br>
              <a:rPr lang="nl-NL" sz="1600" kern="0" smtClean="0"/>
            </a:br>
            <a:r>
              <a:rPr lang="nl-NL" sz="1600" kern="0" smtClean="0">
                <a:hlinkClick r:id="rId3"/>
              </a:rPr>
              <a:t>k.nizamis@utwente.nl</a:t>
            </a:r>
            <a:r>
              <a:rPr lang="nl-NL" sz="1600" kern="0" smtClean="0"/>
              <a:t> </a:t>
            </a:r>
            <a:endParaRPr lang="nl-NL" kern="0" dirty="0"/>
          </a:p>
        </p:txBody>
      </p:sp>
      <p:grpSp>
        <p:nvGrpSpPr>
          <p:cNvPr id="7" name="Group 6"/>
          <p:cNvGrpSpPr/>
          <p:nvPr/>
        </p:nvGrpSpPr>
        <p:grpSpPr>
          <a:xfrm>
            <a:off x="90778" y="6165989"/>
            <a:ext cx="8962444" cy="706695"/>
            <a:chOff x="90778" y="6165989"/>
            <a:chExt cx="8962444" cy="706695"/>
          </a:xfrm>
        </p:grpSpPr>
        <p:grpSp>
          <p:nvGrpSpPr>
            <p:cNvPr id="8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10" name="Picture 9" descr="STW-Ned-RGB.jpg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11" name="Picture 10" descr="ut-logo-2400-black-en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9" name="Afbeelding 4" descr="TUDelft.jpg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89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 smtClean="0"/>
              <a:t>Claudia Haarman</a:t>
            </a:r>
            <a:br>
              <a:rPr lang="nl-NL" dirty="0" smtClean="0"/>
            </a:br>
            <a:r>
              <a:rPr lang="nl-NL" sz="1600" dirty="0" smtClean="0"/>
              <a:t>University </a:t>
            </a:r>
            <a:r>
              <a:rPr lang="nl-NL" sz="1600" dirty="0"/>
              <a:t>of Twente</a:t>
            </a:r>
            <a:br>
              <a:rPr lang="nl-NL" sz="1600" dirty="0"/>
            </a:br>
            <a:r>
              <a:rPr lang="nl-NL" sz="1600" dirty="0" smtClean="0">
                <a:hlinkClick r:id="rId2"/>
              </a:rPr>
              <a:t>c.j.w.haarman@utwente.nl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49548"/>
            <a:ext cx="2847960" cy="384945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50104" y="4077072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Current 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Physiotherapy to slow down </a:t>
            </a:r>
            <a:br>
              <a:rPr lang="en-US" dirty="0"/>
            </a:br>
            <a:r>
              <a:rPr lang="en-US" dirty="0"/>
              <a:t>progression of disease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Robotic </a:t>
            </a:r>
            <a:r>
              <a:rPr lang="en-US" dirty="0" smtClean="0"/>
              <a:t>grippers</a:t>
            </a:r>
          </a:p>
          <a:p>
            <a:endParaRPr lang="en-US" sz="2000" dirty="0"/>
          </a:p>
          <a:p>
            <a:r>
              <a:rPr lang="en-US" sz="2000" dirty="0" smtClean="0"/>
              <a:t>But</a:t>
            </a:r>
            <a:r>
              <a:rPr lang="en-US" sz="2000" dirty="0"/>
              <a:t>, </a:t>
            </a:r>
            <a:r>
              <a:rPr lang="en-US" sz="2000" b="1" dirty="0" smtClean="0"/>
              <a:t>hand function is not restored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156176" y="1556791"/>
            <a:ext cx="2703944" cy="42229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84012" y="1772816"/>
            <a:ext cx="2448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Goal:</a:t>
            </a:r>
            <a:endParaRPr lang="en-US" sz="2800" b="1" dirty="0" smtClean="0"/>
          </a:p>
          <a:p>
            <a:pPr algn="ctr"/>
            <a:r>
              <a:rPr lang="en-US" sz="2800" dirty="0" smtClean="0"/>
              <a:t>Develop functional </a:t>
            </a:r>
            <a:r>
              <a:rPr lang="en-US" sz="2800" dirty="0"/>
              <a:t>hand orthosis</a:t>
            </a:r>
          </a:p>
        </p:txBody>
      </p:sp>
      <p:sp>
        <p:nvSpPr>
          <p:cNvPr id="18" name="TextBox 17"/>
          <p:cNvSpPr txBox="1"/>
          <p:nvPr/>
        </p:nvSpPr>
        <p:spPr>
          <a:xfrm rot="20629777">
            <a:off x="6892575" y="376016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i</a:t>
            </a:r>
            <a:r>
              <a:rPr lang="nl-NL" sz="3200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 2 </a:t>
            </a:r>
            <a:r>
              <a:rPr lang="nl-NL" sz="3200" dirty="0" err="1" smtClean="0">
                <a:solidFill>
                  <a:srgbClr val="FF0000"/>
                </a:solidFill>
                <a:latin typeface="Bradley Hand ITC" panose="03070402050302030203" pitchFamily="66" charset="0"/>
              </a:rPr>
              <a:t>years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4012" y="4831379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that can also serve as research platform for Kostas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7" b="29974"/>
          <a:stretch/>
        </p:blipFill>
        <p:spPr>
          <a:xfrm>
            <a:off x="611560" y="1549548"/>
            <a:ext cx="4826000" cy="237615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0778" y="6165989"/>
            <a:ext cx="8962444" cy="706695"/>
            <a:chOff x="90778" y="6165989"/>
            <a:chExt cx="8962444" cy="706695"/>
          </a:xfrm>
        </p:grpSpPr>
        <p:grpSp>
          <p:nvGrpSpPr>
            <p:cNvPr id="11" name="Groep 5"/>
            <p:cNvGrpSpPr/>
            <p:nvPr/>
          </p:nvGrpSpPr>
          <p:grpSpPr>
            <a:xfrm>
              <a:off x="90778" y="6165989"/>
              <a:ext cx="8962444" cy="681295"/>
              <a:chOff x="181556" y="6176705"/>
              <a:chExt cx="8962444" cy="681295"/>
            </a:xfrm>
          </p:grpSpPr>
          <p:pic>
            <p:nvPicPr>
              <p:cNvPr id="13" name="Picture 12" descr="STW-Ned-RGB.jpg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9" t="7620" r="16647" b="33700"/>
              <a:stretch/>
            </p:blipFill>
            <p:spPr>
              <a:xfrm>
                <a:off x="8131779" y="6176705"/>
                <a:ext cx="1012221" cy="681295"/>
              </a:xfrm>
              <a:prstGeom prst="rect">
                <a:avLst/>
              </a:prstGeom>
            </p:spPr>
          </p:pic>
          <p:pic>
            <p:nvPicPr>
              <p:cNvPr id="15" name="Picture 14" descr="ut-logo-2400-black-en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152" b="27545"/>
              <a:stretch>
                <a:fillRect/>
              </a:stretch>
            </p:blipFill>
            <p:spPr>
              <a:xfrm>
                <a:off x="181556" y="6453336"/>
                <a:ext cx="3132979" cy="291600"/>
              </a:xfrm>
              <a:prstGeom prst="rect">
                <a:avLst/>
              </a:prstGeom>
            </p:spPr>
          </p:pic>
        </p:grpSp>
        <p:pic>
          <p:nvPicPr>
            <p:cNvPr id="12" name="Afbeelding 4" descr="TUDelft.jp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6"/>
            <a:stretch/>
          </p:blipFill>
          <p:spPr bwMode="auto">
            <a:xfrm>
              <a:off x="5321399" y="6201172"/>
              <a:ext cx="12795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94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/>
          <p:cNvSpPr txBox="1">
            <a:spLocks/>
          </p:cNvSpPr>
          <p:nvPr/>
        </p:nvSpPr>
        <p:spPr bwMode="auto">
          <a:xfrm>
            <a:off x="685800" y="134076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EC0"/>
                </a:solidFill>
                <a:latin typeface="Arial" charset="0"/>
              </a:defRPr>
            </a:lvl9pPr>
          </a:lstStyle>
          <a:p>
            <a:r>
              <a:rPr lang="en-US" kern="0" smtClean="0"/>
              <a:t>Intention Amplifying in Hand Orthoses</a:t>
            </a:r>
            <a:endParaRPr lang="nl-NL" kern="0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091" y="3183717"/>
            <a:ext cx="2390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65" y="3080981"/>
            <a:ext cx="1368152" cy="57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421" y="3080981"/>
            <a:ext cx="1404547" cy="53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61" y="3260124"/>
            <a:ext cx="1717316" cy="22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52" y="4078957"/>
            <a:ext cx="1030989" cy="65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79" y="4396127"/>
            <a:ext cx="1312343" cy="25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674" y="4137389"/>
            <a:ext cx="1040904" cy="57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563" y="4313453"/>
            <a:ext cx="17097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877" y="4040797"/>
            <a:ext cx="841163" cy="90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127" y="188640"/>
            <a:ext cx="2323494" cy="1439151"/>
          </a:xfrm>
          <a:prstGeom prst="rect">
            <a:avLst/>
          </a:prstGeom>
        </p:spPr>
      </p:pic>
      <p:pic>
        <p:nvPicPr>
          <p:cNvPr id="15" name="Picture 2" descr="http://startupjuncture.com/wp-content/uploads/2015/01/STW-logo-31-650x30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93" y="471247"/>
            <a:ext cx="1893529" cy="8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://www.flextension.nl/wp-content/themes/zbench/images/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17" y="160336"/>
            <a:ext cx="1162501" cy="4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Symbionics">
  <a:themeElements>
    <a:clrScheme name="Presentatie kickoff 2012-0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 kickoff 2012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e kickoff 2012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kickoff 2012-0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kickoff 2012-0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kickoff 2012-0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kickoff 2012-0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kickoff 2012-0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kickoff 2012-0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kickoff 2012-0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kickoff 2012-0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kickoff 2012-0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kickoff 2012-0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kickoff 2012-0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Symbionics</Template>
  <TotalTime>25</TotalTime>
  <Words>257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Symbionics</vt:lpstr>
      <vt:lpstr>Duchenne Day 18/04/2015</vt:lpstr>
      <vt:lpstr>Project Description</vt:lpstr>
      <vt:lpstr>Project Description</vt:lpstr>
      <vt:lpstr>Researcher interaction</vt:lpstr>
      <vt:lpstr>Ronald Delft University of Technology r.a.bos@tudelft.nl </vt:lpstr>
      <vt:lpstr>Kostas University of Twente k.nizamis@utwente.nl </vt:lpstr>
      <vt:lpstr>PowerPoint Presentation</vt:lpstr>
      <vt:lpstr>Claudia Haarman University of Twente c.j.w.haarman@utwente.nl 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Committee Meeting 06/03/2015</dc:title>
  <dc:creator>UT-werkplek x64</dc:creator>
  <cp:lastModifiedBy>Kostas</cp:lastModifiedBy>
  <cp:revision>58</cp:revision>
  <dcterms:created xsi:type="dcterms:W3CDTF">2015-02-26T12:56:01Z</dcterms:created>
  <dcterms:modified xsi:type="dcterms:W3CDTF">2015-04-17T16:36:20Z</dcterms:modified>
</cp:coreProperties>
</file>