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8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91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2573-D912-484A-A050-33EE59178DA9}" type="datetimeFigureOut">
              <a:rPr lang="nl-NL" smtClean="0"/>
              <a:pPr/>
              <a:t>16-4-2015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C8019-1498-4552-973E-6F878591686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1957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16-4-2015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000" y="1278000"/>
            <a:ext cx="5940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2000" y="1849756"/>
            <a:ext cx="594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330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522000" y="7884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D:\Work\UMC St Radboud\Templates\PP-sjabloon\Amalia kinderziekenhuis\Radboudumc_AMALIA_67,5mm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2" y="4130996"/>
            <a:ext cx="2446088" cy="55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6516240" y="838800"/>
            <a:ext cx="2106000" cy="249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458788" y="252413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458788" y="252413"/>
            <a:ext cx="720725" cy="584200"/>
          </a:xfrm>
          <a:custGeom>
            <a:avLst/>
            <a:gdLst>
              <a:gd name="T0" fmla="*/ 1035 w 1130"/>
              <a:gd name="T1" fmla="*/ 914 h 914"/>
              <a:gd name="T2" fmla="*/ 1035 w 1130"/>
              <a:gd name="T3" fmla="*/ 181 h 914"/>
              <a:gd name="T4" fmla="*/ 1130 w 1130"/>
              <a:gd name="T5" fmla="*/ 90 h 914"/>
              <a:gd name="T6" fmla="*/ 1035 w 1130"/>
              <a:gd name="T7" fmla="*/ 0 h 914"/>
              <a:gd name="T8" fmla="*/ 939 w 1130"/>
              <a:gd name="T9" fmla="*/ 90 h 914"/>
              <a:gd name="T10" fmla="*/ 1009 w 1130"/>
              <a:gd name="T11" fmla="*/ 178 h 914"/>
              <a:gd name="T12" fmla="*/ 801 w 1130"/>
              <a:gd name="T13" fmla="*/ 513 h 914"/>
              <a:gd name="T14" fmla="*/ 591 w 1130"/>
              <a:gd name="T15" fmla="*/ 177 h 914"/>
              <a:gd name="T16" fmla="*/ 658 w 1130"/>
              <a:gd name="T17" fmla="*/ 90 h 914"/>
              <a:gd name="T18" fmla="*/ 562 w 1130"/>
              <a:gd name="T19" fmla="*/ 0 h 914"/>
              <a:gd name="T20" fmla="*/ 467 w 1130"/>
              <a:gd name="T21" fmla="*/ 90 h 914"/>
              <a:gd name="T22" fmla="*/ 539 w 1130"/>
              <a:gd name="T23" fmla="*/ 178 h 914"/>
              <a:gd name="T24" fmla="*/ 328 w 1130"/>
              <a:gd name="T25" fmla="*/ 516 h 914"/>
              <a:gd name="T26" fmla="*/ 121 w 1130"/>
              <a:gd name="T27" fmla="*/ 178 h 914"/>
              <a:gd name="T28" fmla="*/ 191 w 1130"/>
              <a:gd name="T29" fmla="*/ 90 h 914"/>
              <a:gd name="T30" fmla="*/ 96 w 1130"/>
              <a:gd name="T31" fmla="*/ 0 h 914"/>
              <a:gd name="T32" fmla="*/ 0 w 1130"/>
              <a:gd name="T33" fmla="*/ 90 h 914"/>
              <a:gd name="T34" fmla="*/ 96 w 1130"/>
              <a:gd name="T35" fmla="*/ 181 h 914"/>
              <a:gd name="T36" fmla="*/ 96 w 1130"/>
              <a:gd name="T37" fmla="*/ 884 h 914"/>
              <a:gd name="T38" fmla="*/ 96 w 1130"/>
              <a:gd name="T39" fmla="*/ 884 h 914"/>
              <a:gd name="T40" fmla="*/ 96 w 1130"/>
              <a:gd name="T41" fmla="*/ 914 h 914"/>
              <a:gd name="T42" fmla="*/ 1034 w 1130"/>
              <a:gd name="T43" fmla="*/ 914 h 914"/>
              <a:gd name="T44" fmla="*/ 1035 w 1130"/>
              <a:gd name="T45" fmla="*/ 914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0" h="914">
                <a:moveTo>
                  <a:pt x="1035" y="914"/>
                </a:moveTo>
                <a:cubicBezTo>
                  <a:pt x="1035" y="181"/>
                  <a:pt x="1035" y="181"/>
                  <a:pt x="1035" y="181"/>
                </a:cubicBezTo>
                <a:cubicBezTo>
                  <a:pt x="1087" y="181"/>
                  <a:pt x="1130" y="141"/>
                  <a:pt x="1130" y="90"/>
                </a:cubicBezTo>
                <a:cubicBezTo>
                  <a:pt x="1130" y="40"/>
                  <a:pt x="1087" y="0"/>
                  <a:pt x="1035" y="0"/>
                </a:cubicBezTo>
                <a:cubicBezTo>
                  <a:pt x="982" y="0"/>
                  <a:pt x="939" y="40"/>
                  <a:pt x="939" y="90"/>
                </a:cubicBezTo>
                <a:cubicBezTo>
                  <a:pt x="939" y="132"/>
                  <a:pt x="969" y="167"/>
                  <a:pt x="1009" y="178"/>
                </a:cubicBezTo>
                <a:cubicBezTo>
                  <a:pt x="801" y="513"/>
                  <a:pt x="801" y="513"/>
                  <a:pt x="801" y="513"/>
                </a:cubicBezTo>
                <a:cubicBezTo>
                  <a:pt x="591" y="177"/>
                  <a:pt x="591" y="177"/>
                  <a:pt x="591" y="177"/>
                </a:cubicBezTo>
                <a:cubicBezTo>
                  <a:pt x="630" y="165"/>
                  <a:pt x="658" y="131"/>
                  <a:pt x="658" y="90"/>
                </a:cubicBezTo>
                <a:cubicBezTo>
                  <a:pt x="658" y="40"/>
                  <a:pt x="615" y="0"/>
                  <a:pt x="562" y="0"/>
                </a:cubicBezTo>
                <a:cubicBezTo>
                  <a:pt x="509" y="0"/>
                  <a:pt x="467" y="40"/>
                  <a:pt x="467" y="90"/>
                </a:cubicBezTo>
                <a:cubicBezTo>
                  <a:pt x="467" y="133"/>
                  <a:pt x="497" y="168"/>
                  <a:pt x="539" y="178"/>
                </a:cubicBezTo>
                <a:cubicBezTo>
                  <a:pt x="328" y="516"/>
                  <a:pt x="328" y="516"/>
                  <a:pt x="328" y="516"/>
                </a:cubicBezTo>
                <a:cubicBezTo>
                  <a:pt x="121" y="178"/>
                  <a:pt x="121" y="178"/>
                  <a:pt x="121" y="178"/>
                </a:cubicBezTo>
                <a:cubicBezTo>
                  <a:pt x="162" y="167"/>
                  <a:pt x="191" y="132"/>
                  <a:pt x="191" y="90"/>
                </a:cubicBezTo>
                <a:cubicBezTo>
                  <a:pt x="191" y="40"/>
                  <a:pt x="149" y="0"/>
                  <a:pt x="96" y="0"/>
                </a:cubicBezTo>
                <a:cubicBezTo>
                  <a:pt x="43" y="0"/>
                  <a:pt x="0" y="40"/>
                  <a:pt x="0" y="90"/>
                </a:cubicBezTo>
                <a:cubicBezTo>
                  <a:pt x="0" y="141"/>
                  <a:pt x="43" y="181"/>
                  <a:pt x="96" y="181"/>
                </a:cubicBezTo>
                <a:cubicBezTo>
                  <a:pt x="96" y="884"/>
                  <a:pt x="96" y="884"/>
                  <a:pt x="96" y="884"/>
                </a:cubicBezTo>
                <a:cubicBezTo>
                  <a:pt x="96" y="884"/>
                  <a:pt x="96" y="884"/>
                  <a:pt x="96" y="884"/>
                </a:cubicBezTo>
                <a:cubicBezTo>
                  <a:pt x="96" y="914"/>
                  <a:pt x="96" y="914"/>
                  <a:pt x="96" y="914"/>
                </a:cubicBezTo>
                <a:cubicBezTo>
                  <a:pt x="1034" y="914"/>
                  <a:pt x="1034" y="914"/>
                  <a:pt x="1034" y="914"/>
                </a:cubicBezTo>
                <a:lnTo>
                  <a:pt x="1035" y="91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7"/>
          <p:cNvSpPr>
            <a:spLocks noChangeAspect="1" noChangeArrowheads="1" noTextEdit="1"/>
          </p:cNvSpPr>
          <p:nvPr userDrawn="1"/>
        </p:nvSpPr>
        <p:spPr bwMode="auto">
          <a:xfrm>
            <a:off x="520700" y="3330575"/>
            <a:ext cx="600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520700" y="3330575"/>
            <a:ext cx="600075" cy="930275"/>
          </a:xfrm>
          <a:custGeom>
            <a:avLst/>
            <a:gdLst>
              <a:gd name="T0" fmla="*/ 378 w 378"/>
              <a:gd name="T1" fmla="*/ 8 h 586"/>
              <a:gd name="T2" fmla="*/ 378 w 378"/>
              <a:gd name="T3" fmla="*/ 0 h 586"/>
              <a:gd name="T4" fmla="*/ 0 w 378"/>
              <a:gd name="T5" fmla="*/ 0 h 586"/>
              <a:gd name="T6" fmla="*/ 0 w 378"/>
              <a:gd name="T7" fmla="*/ 586 h 586"/>
              <a:gd name="T8" fmla="*/ 189 w 378"/>
              <a:gd name="T9" fmla="*/ 285 h 586"/>
              <a:gd name="T10" fmla="*/ 378 w 378"/>
              <a:gd name="T11" fmla="*/ 586 h 586"/>
              <a:gd name="T12" fmla="*/ 378 w 378"/>
              <a:gd name="T13" fmla="*/ 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586">
                <a:moveTo>
                  <a:pt x="378" y="8"/>
                </a:moveTo>
                <a:lnTo>
                  <a:pt x="378" y="0"/>
                </a:lnTo>
                <a:lnTo>
                  <a:pt x="0" y="0"/>
                </a:lnTo>
                <a:lnTo>
                  <a:pt x="0" y="586"/>
                </a:lnTo>
                <a:lnTo>
                  <a:pt x="189" y="285"/>
                </a:lnTo>
                <a:lnTo>
                  <a:pt x="378" y="586"/>
                </a:lnTo>
                <a:lnTo>
                  <a:pt x="378" y="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8503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2813" y="1091601"/>
            <a:ext cx="3746250" cy="3167807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Font typeface="Arial"/>
              <a:buNone/>
              <a:defRPr sz="1600">
                <a:latin typeface="+mn-lt"/>
              </a:defRPr>
            </a:lvl2pPr>
            <a:lvl3pPr marL="0" indent="0">
              <a:buFont typeface="Arial"/>
              <a:buNone/>
              <a:defRPr sz="1600">
                <a:latin typeface="+mn-lt"/>
              </a:defRPr>
            </a:lvl3pPr>
            <a:lvl4pPr marL="0" indent="0">
              <a:buFont typeface="Arial"/>
              <a:buNone/>
              <a:defRPr sz="1600">
                <a:latin typeface="+mn-lt"/>
              </a:defRPr>
            </a:lvl4pPr>
            <a:lvl5pPr marL="0" indent="0">
              <a:buFont typeface="Arial"/>
              <a:buNone/>
              <a:defRPr sz="1600">
                <a:latin typeface="+mn-lt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4624594" y="1125141"/>
            <a:ext cx="3746250" cy="1940437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900"/>
            </a:lvl1pPr>
            <a:lvl2pPr marL="286984" indent="0">
              <a:buNone/>
              <a:defRPr sz="1800"/>
            </a:lvl2pPr>
            <a:lvl3pPr marL="573969" indent="0">
              <a:buNone/>
              <a:defRPr sz="1500"/>
            </a:lvl3pPr>
            <a:lvl4pPr marL="860953" indent="0">
              <a:buNone/>
              <a:defRPr sz="1300"/>
            </a:lvl4pPr>
            <a:lvl5pPr marL="1147938" indent="0">
              <a:buNone/>
              <a:defRPr sz="1300"/>
            </a:lvl5pPr>
            <a:lvl6pPr marL="1434922" indent="0">
              <a:buNone/>
              <a:defRPr sz="1300"/>
            </a:lvl6pPr>
            <a:lvl7pPr marL="1721907" indent="0">
              <a:buNone/>
              <a:defRPr sz="1300"/>
            </a:lvl7pPr>
            <a:lvl8pPr marL="2008891" indent="0">
              <a:buNone/>
              <a:defRPr sz="1300"/>
            </a:lvl8pPr>
            <a:lvl9pPr marL="2295876" indent="0">
              <a:buNone/>
              <a:defRPr sz="13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59CE-ED61-45BA-B07D-511800916B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5EB1-81EA-41FD-AD80-7AD4BC948A71}" type="datetimeFigureOut">
              <a:rPr lang="nl-NL"/>
              <a:pPr>
                <a:defRPr/>
              </a:pPr>
              <a:t>16-4-2015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0EBE-5EFA-44F9-B626-B3CEC3B6B9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8196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0855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0145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45721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4733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9585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="" xmlns:p14="http://schemas.microsoft.com/office/powerpoint/2010/main" val="183033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 userDrawn="1"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="" xmlns:p14="http://schemas.microsoft.com/office/powerpoint/2010/main" val="22415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318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318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318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rgbClr val="00699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 descr="D:\Work\UMC St Radboud\Templates\PP-sjabloon\Amalia kinderziekenhuis\Radboudumc_AMALIA_67,5mm_RGB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775315"/>
            <a:ext cx="1148400" cy="26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P_02%20Compilatie.avi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nl/url?sa=i&amp;rct=j&amp;q=&amp;esrc=s&amp;frm=1&amp;source=images&amp;cd=&amp;cad=rja&amp;uact=8&amp;ved=0CAcQjRw&amp;url=http://www.firstcovers.com/user/1167523/diamonds+in+the+sky.html&amp;ei=qBktVdGeNMLdO5bqgfgJ&amp;bvm=bv.90790515,d.ZWU&amp;psig=AFQjCNHj-uNYrprUAmi6vQ6zXHkwSzuptg&amp;ust=142910511749591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000" y="1534294"/>
            <a:ext cx="4914096" cy="533400"/>
          </a:xfrm>
        </p:spPr>
        <p:txBody>
          <a:bodyPr/>
          <a:lstStyle/>
          <a:p>
            <a:r>
              <a:rPr lang="nl-NL" sz="3200" dirty="0" smtClean="0"/>
              <a:t>Progressie in de kinderrevalidatie </a:t>
            </a:r>
            <a:r>
              <a:rPr lang="nl-NL" sz="3200" dirty="0" smtClean="0"/>
              <a:t>van DMD</a:t>
            </a:r>
            <a:endParaRPr lang="nl-NL" sz="3200" dirty="0"/>
          </a:p>
        </p:txBody>
      </p:sp>
      <p:pic>
        <p:nvPicPr>
          <p:cNvPr id="5" name="Picture 7" descr="Lutrell-1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783" r="257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432200" y="2715766"/>
            <a:ext cx="5940000" cy="533400"/>
          </a:xfrm>
        </p:spPr>
        <p:txBody>
          <a:bodyPr>
            <a:normAutofit/>
          </a:bodyPr>
          <a:lstStyle/>
          <a:p>
            <a:r>
              <a:rPr lang="nl-NL" sz="2400" b="1" dirty="0" err="1" smtClean="0">
                <a:solidFill>
                  <a:schemeClr val="tx1"/>
                </a:solidFill>
              </a:rPr>
              <a:t>Imelda</a:t>
            </a:r>
            <a:r>
              <a:rPr lang="nl-NL" sz="2400" b="1" dirty="0" smtClean="0">
                <a:solidFill>
                  <a:schemeClr val="tx1"/>
                </a:solidFill>
              </a:rPr>
              <a:t> JM de Groot, kinderrevalidatiearts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87624" y="3435846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Senior researcher</a:t>
            </a:r>
          </a:p>
          <a:p>
            <a:r>
              <a:rPr lang="nl-NL" dirty="0" smtClean="0"/>
              <a:t>Donders Centre of </a:t>
            </a:r>
            <a:r>
              <a:rPr lang="nl-NL" dirty="0" err="1" smtClean="0"/>
              <a:t>Neuroscience</a:t>
            </a:r>
            <a:endParaRPr lang="nl-NL" dirty="0" smtClean="0"/>
          </a:p>
          <a:p>
            <a:endParaRPr lang="nl-NL" dirty="0" smtClean="0"/>
          </a:p>
          <a:p>
            <a:r>
              <a:rPr lang="nl-NL" sz="1400" dirty="0" err="1" smtClean="0"/>
              <a:t>Possible</a:t>
            </a:r>
            <a:r>
              <a:rPr lang="nl-NL" sz="1400" dirty="0" smtClean="0"/>
              <a:t> </a:t>
            </a:r>
            <a:r>
              <a:rPr lang="nl-NL" sz="1400" dirty="0" err="1" smtClean="0"/>
              <a:t>conflicts</a:t>
            </a:r>
            <a:r>
              <a:rPr lang="nl-NL" sz="1400" dirty="0" smtClean="0"/>
              <a:t> of interest:  Lilly, </a:t>
            </a:r>
            <a:r>
              <a:rPr lang="nl-NL" sz="1400" dirty="0" err="1" smtClean="0"/>
              <a:t>BioMarin</a:t>
            </a:r>
            <a:r>
              <a:rPr lang="nl-NL" sz="1400" dirty="0" smtClean="0"/>
              <a:t>/</a:t>
            </a:r>
            <a:r>
              <a:rPr lang="nl-NL" sz="1400" dirty="0" err="1" smtClean="0"/>
              <a:t>Prosensa</a:t>
            </a:r>
            <a:r>
              <a:rPr lang="nl-NL" sz="1400" dirty="0" smtClean="0"/>
              <a:t>, </a:t>
            </a:r>
            <a:r>
              <a:rPr lang="nl-NL" sz="1400" dirty="0" err="1" smtClean="0"/>
              <a:t>Focal</a:t>
            </a:r>
            <a:r>
              <a:rPr lang="nl-NL" sz="1400" dirty="0" smtClean="0"/>
              <a:t> </a:t>
            </a:r>
            <a:r>
              <a:rPr lang="nl-NL" sz="1400" dirty="0" err="1" smtClean="0"/>
              <a:t>meditech</a:t>
            </a:r>
            <a:r>
              <a:rPr lang="nl-NL" sz="1400" dirty="0" smtClean="0"/>
              <a:t>, Baat, </a:t>
            </a:r>
            <a:r>
              <a:rPr lang="nl-NL" sz="1400" dirty="0" err="1" smtClean="0"/>
              <a:t>Hankamp</a:t>
            </a:r>
            <a:r>
              <a:rPr lang="nl-NL" sz="1400" dirty="0" smtClean="0"/>
              <a:t>, TMSI, </a:t>
            </a:r>
            <a:r>
              <a:rPr lang="nl-NL" sz="1400" dirty="0" err="1" smtClean="0"/>
              <a:t>Festo</a:t>
            </a:r>
            <a:r>
              <a:rPr lang="nl-NL" sz="1400" dirty="0" smtClean="0"/>
              <a:t>, PTC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Medische en sociale kosten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7614"/>
            <a:ext cx="27529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70C0"/>
                </a:solidFill>
              </a:rPr>
              <a:t>The burden of </a:t>
            </a:r>
            <a:r>
              <a:rPr lang="en-US" sz="1800" b="1" dirty="0" err="1" smtClean="0">
                <a:solidFill>
                  <a:srgbClr val="0070C0"/>
                </a:solidFill>
              </a:rPr>
              <a:t>Duchenne</a:t>
            </a:r>
            <a:r>
              <a:rPr lang="en-US" sz="1800" b="1" dirty="0" smtClean="0">
                <a:solidFill>
                  <a:srgbClr val="0070C0"/>
                </a:solidFill>
              </a:rPr>
              <a:t> muscular </a:t>
            </a:r>
            <a:r>
              <a:rPr lang="nl-NL" sz="1800" b="1" dirty="0" err="1" smtClean="0">
                <a:solidFill>
                  <a:srgbClr val="0070C0"/>
                </a:solidFill>
              </a:rPr>
              <a:t>dystrophy</a:t>
            </a:r>
            <a:r>
              <a:rPr lang="nl-NL" sz="1800" b="1" dirty="0" smtClean="0">
                <a:solidFill>
                  <a:srgbClr val="0070C0"/>
                </a:solidFill>
              </a:rPr>
              <a:t>. </a:t>
            </a:r>
            <a:r>
              <a:rPr lang="nl-NL" sz="1800" b="1" dirty="0" err="1" smtClean="0">
                <a:solidFill>
                  <a:srgbClr val="0070C0"/>
                </a:solidFill>
              </a:rPr>
              <a:t>An</a:t>
            </a:r>
            <a:r>
              <a:rPr lang="nl-NL" sz="1800" b="1" dirty="0" smtClean="0">
                <a:solidFill>
                  <a:srgbClr val="0070C0"/>
                </a:solidFill>
              </a:rPr>
              <a:t> international, </a:t>
            </a:r>
            <a:r>
              <a:rPr lang="nl-NL" sz="1800" b="1" dirty="0" err="1" smtClean="0">
                <a:solidFill>
                  <a:srgbClr val="0070C0"/>
                </a:solidFill>
              </a:rPr>
              <a:t>cross-sectional</a:t>
            </a:r>
            <a:r>
              <a:rPr lang="nl-NL" sz="1800" b="1" dirty="0" smtClean="0">
                <a:solidFill>
                  <a:srgbClr val="0070C0"/>
                </a:solidFill>
              </a:rPr>
              <a:t> </a:t>
            </a:r>
            <a:r>
              <a:rPr lang="nl-NL" sz="1800" b="1" dirty="0" err="1" smtClean="0">
                <a:solidFill>
                  <a:srgbClr val="0070C0"/>
                </a:solidFill>
              </a:rPr>
              <a:t>study</a:t>
            </a:r>
            <a:r>
              <a:rPr lang="nl-NL" sz="1800" b="1" dirty="0" smtClean="0">
                <a:solidFill>
                  <a:srgbClr val="0070C0"/>
                </a:solidFill>
              </a:rPr>
              <a:t>. </a:t>
            </a:r>
            <a:r>
              <a:rPr lang="nl-NL" sz="1800" dirty="0" smtClean="0"/>
              <a:t>Erik </a:t>
            </a:r>
            <a:r>
              <a:rPr lang="nl-NL" sz="1800" dirty="0" err="1" smtClean="0"/>
              <a:t>Landfeldt</a:t>
            </a:r>
            <a:r>
              <a:rPr lang="nl-NL" sz="1800" dirty="0" smtClean="0"/>
              <a:t>, Peter </a:t>
            </a:r>
            <a:r>
              <a:rPr lang="nl-NL" sz="1800" dirty="0" err="1" smtClean="0"/>
              <a:t>Lindgren</a:t>
            </a:r>
            <a:r>
              <a:rPr lang="nl-NL" sz="1800" dirty="0" smtClean="0"/>
              <a:t>, Christopher F. Bell, et al. </a:t>
            </a:r>
            <a:r>
              <a:rPr lang="nl-NL" sz="1800" dirty="0" err="1" smtClean="0"/>
              <a:t>Neurology</a:t>
            </a:r>
            <a:r>
              <a:rPr lang="nl-NL" sz="1800" dirty="0" smtClean="0"/>
              <a:t> 2014;83;529-536</a:t>
            </a:r>
          </a:p>
          <a:p>
            <a:pPr eaLnBrk="1" hangingPunct="1"/>
            <a:endParaRPr lang="nl-NL" sz="1800" dirty="0" smtClean="0"/>
          </a:p>
          <a:p>
            <a:pPr eaLnBrk="1" hangingPunct="1"/>
            <a:endParaRPr lang="nl-NL" sz="1800" dirty="0" smtClean="0"/>
          </a:p>
          <a:p>
            <a:pPr eaLnBrk="1" hangingPunct="1"/>
            <a:endParaRPr lang="nl-N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Organisatie DMD </a:t>
            </a:r>
            <a:r>
              <a:rPr lang="nl-NL" dirty="0" err="1" smtClean="0"/>
              <a:t>Radboudumc</a:t>
            </a:r>
            <a:endParaRPr lang="nl-NL" dirty="0" smtClean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522288" y="1419622"/>
            <a:ext cx="4039200" cy="2826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1800" b="1" dirty="0" smtClean="0"/>
              <a:t>Jaarlijkse </a:t>
            </a:r>
            <a:r>
              <a:rPr lang="nl-NL" sz="1800" b="1" dirty="0" err="1" smtClean="0"/>
              <a:t>screening</a:t>
            </a:r>
            <a:r>
              <a:rPr lang="nl-NL" sz="1800" b="1" dirty="0" smtClean="0"/>
              <a:t> in </a:t>
            </a:r>
            <a:r>
              <a:rPr lang="nl-NL" sz="1800" b="1" dirty="0" err="1" smtClean="0"/>
              <a:t>Radboudumc</a:t>
            </a:r>
            <a:endParaRPr lang="nl-NL" sz="1800" b="1" dirty="0" smtClean="0"/>
          </a:p>
          <a:p>
            <a:pPr eaLnBrk="1" hangingPunct="1">
              <a:buFont typeface="Arial" charset="0"/>
              <a:buNone/>
            </a:pPr>
            <a:r>
              <a:rPr lang="nl-NL" sz="1800" dirty="0" smtClean="0"/>
              <a:t>In koppels:</a:t>
            </a:r>
          </a:p>
          <a:p>
            <a:pPr eaLnBrk="1" hangingPunct="1"/>
            <a:r>
              <a:rPr lang="nl-NL" sz="1800" dirty="0" smtClean="0"/>
              <a:t>Medisch:rug, </a:t>
            </a:r>
            <a:r>
              <a:rPr lang="nl-NL" sz="1800" dirty="0" err="1" smtClean="0"/>
              <a:t>hart-</a:t>
            </a:r>
            <a:r>
              <a:rPr lang="nl-NL" sz="1800" dirty="0" smtClean="0"/>
              <a:t>, longfunctie</a:t>
            </a:r>
          </a:p>
          <a:p>
            <a:pPr eaLnBrk="1" hangingPunct="1"/>
            <a:r>
              <a:rPr lang="nl-NL" sz="1800" dirty="0" smtClean="0"/>
              <a:t>Neurologie revalidatie</a:t>
            </a:r>
          </a:p>
          <a:p>
            <a:pPr eaLnBrk="1" hangingPunct="1"/>
            <a:r>
              <a:rPr lang="nl-NL" sz="1800" dirty="0" smtClean="0"/>
              <a:t>Paramedisch</a:t>
            </a:r>
          </a:p>
          <a:p>
            <a:pPr eaLnBrk="1" hangingPunct="1"/>
            <a:r>
              <a:rPr lang="nl-NL" sz="1800" dirty="0" smtClean="0"/>
              <a:t>Kinderen en (jong) volwassen</a:t>
            </a:r>
          </a:p>
          <a:p>
            <a:pPr eaLnBrk="1" hangingPunct="1">
              <a:buFont typeface="Arial" charset="0"/>
              <a:buNone/>
            </a:pPr>
            <a:r>
              <a:rPr lang="nl-NL" sz="1800" b="1" dirty="0" smtClean="0"/>
              <a:t>Advisering naar behandelcentra</a:t>
            </a:r>
          </a:p>
          <a:p>
            <a:pPr eaLnBrk="1" hangingPunct="1"/>
            <a:r>
              <a:rPr lang="nl-NL" sz="1800" dirty="0" smtClean="0"/>
              <a:t>Vanuit expertise op basis van groot aantal </a:t>
            </a:r>
            <a:r>
              <a:rPr lang="nl-NL" sz="1800" dirty="0" err="1" smtClean="0"/>
              <a:t>screeningen</a:t>
            </a:r>
            <a:r>
              <a:rPr lang="nl-NL" sz="1800" dirty="0" smtClean="0"/>
              <a:t> en onderzoek naar DMD door (para)medische teamleden</a:t>
            </a:r>
          </a:p>
          <a:p>
            <a:pPr eaLnBrk="1" hangingPunct="1"/>
            <a:endParaRPr lang="nl-NL" sz="1800" dirty="0" smtClean="0"/>
          </a:p>
          <a:p>
            <a:pPr eaLnBrk="1" hangingPunct="1"/>
            <a:endParaRPr lang="nl-NL" sz="1800" dirty="0" smtClean="0"/>
          </a:p>
        </p:txBody>
      </p:sp>
      <p:pic>
        <p:nvPicPr>
          <p:cNvPr id="41986" name="Picture 2" descr="http://www.kokenmetwhippies.nl/foto's-ander/cartoon-meer-drin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394" y="1779663"/>
            <a:ext cx="294413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22288" y="1419622"/>
            <a:ext cx="4039200" cy="2826000"/>
          </a:xfrm>
        </p:spPr>
        <p:txBody>
          <a:bodyPr/>
          <a:lstStyle/>
          <a:p>
            <a:pPr eaLnBrk="1" hangingPunct="1"/>
            <a:r>
              <a:rPr lang="nl-NL" sz="1600" dirty="0" smtClean="0"/>
              <a:t>Meer patiënten is betere symptoom herkenning m.n. bij minder voorkomende problemen</a:t>
            </a:r>
          </a:p>
          <a:p>
            <a:pPr eaLnBrk="1" hangingPunct="1"/>
            <a:r>
              <a:rPr lang="nl-NL" sz="1600" dirty="0" smtClean="0"/>
              <a:t>Expertise wordt verwacht van gehele (para)medische team</a:t>
            </a:r>
          </a:p>
          <a:p>
            <a:pPr eaLnBrk="1" hangingPunct="1"/>
            <a:r>
              <a:rPr lang="nl-NL" sz="1600" dirty="0" smtClean="0"/>
              <a:t>Veranderd beloop door interventies: herkenning verandering (trials vinden plaats in Leiden en Nijmegen)</a:t>
            </a:r>
          </a:p>
          <a:p>
            <a:pPr eaLnBrk="1" hangingPunct="1"/>
            <a:r>
              <a:rPr lang="nl-NL" sz="1600" dirty="0" smtClean="0"/>
              <a:t>Zeldzame ingrepen centreren zoals scoliose operaties: ca. 10-15 x/ jaar nu</a:t>
            </a:r>
          </a:p>
          <a:p>
            <a:pPr eaLnBrk="1" hangingPunct="1"/>
            <a:endParaRPr lang="nl-NL" sz="1600" dirty="0" smtClean="0"/>
          </a:p>
        </p:txBody>
      </p:sp>
      <p:pic>
        <p:nvPicPr>
          <p:cNvPr id="6" name="Picture 2" descr="http://rightanglegirl.files.wordpress.com/2011/12/bwforeafter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/>
          <a:srcRect t="2982" b="29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Waarom </a:t>
            </a:r>
            <a:r>
              <a:rPr lang="nl-NL" dirty="0" err="1" smtClean="0"/>
              <a:t>centrering</a:t>
            </a:r>
            <a:r>
              <a:rPr lang="nl-NL" dirty="0" smtClean="0"/>
              <a:t> </a:t>
            </a:r>
            <a:r>
              <a:rPr lang="nl-NL" dirty="0" err="1" smtClean="0"/>
              <a:t>follow</a:t>
            </a:r>
            <a:r>
              <a:rPr lang="nl-NL" dirty="0" smtClean="0"/>
              <a:t> up DMD?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7650112" cy="2826000"/>
          </a:xfrm>
        </p:spPr>
        <p:txBody>
          <a:bodyPr/>
          <a:lstStyle/>
          <a:p>
            <a:r>
              <a:rPr lang="nl-NL" dirty="0" smtClean="0"/>
              <a:t>Officieel in Nederland vanaf 2005, reeds vanaf 1995 gegeven: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Loopfase verlengd</a:t>
            </a:r>
          </a:p>
          <a:p>
            <a:pPr lvl="1"/>
            <a:r>
              <a:rPr lang="nl-NL" dirty="0" smtClean="0"/>
              <a:t>Armfunctie behoud verlengd</a:t>
            </a:r>
          </a:p>
          <a:p>
            <a:pPr lvl="1"/>
            <a:r>
              <a:rPr lang="nl-NL" dirty="0" smtClean="0"/>
              <a:t>Daling rugoperaties: ca. 95→ ca. 40 %</a:t>
            </a:r>
          </a:p>
          <a:p>
            <a:pPr lvl="1"/>
            <a:r>
              <a:rPr lang="nl-NL" dirty="0" smtClean="0"/>
              <a:t>Latere start beademing</a:t>
            </a:r>
          </a:p>
          <a:p>
            <a:pPr lvl="1"/>
            <a:r>
              <a:rPr lang="nl-NL" dirty="0" smtClean="0"/>
              <a:t>Latere hart restrictie</a:t>
            </a:r>
          </a:p>
          <a:p>
            <a:pPr lvl="1"/>
            <a:r>
              <a:rPr lang="nl-NL" b="1" dirty="0" smtClean="0"/>
              <a:t>Toename van levensverwachting</a:t>
            </a:r>
          </a:p>
          <a:p>
            <a:pPr>
              <a:buNone/>
            </a:pPr>
            <a:r>
              <a:rPr lang="nl-NL" sz="1400" dirty="0" err="1" smtClean="0">
                <a:solidFill>
                  <a:srgbClr val="0070C0"/>
                </a:solidFill>
              </a:rPr>
              <a:t>Moxley</a:t>
            </a:r>
            <a:r>
              <a:rPr lang="nl-NL" sz="1400" dirty="0" smtClean="0">
                <a:solidFill>
                  <a:srgbClr val="0070C0"/>
                </a:solidFill>
              </a:rPr>
              <a:t> et al J </a:t>
            </a:r>
            <a:r>
              <a:rPr lang="nl-NL" sz="1400" dirty="0" err="1" smtClean="0">
                <a:solidFill>
                  <a:srgbClr val="0070C0"/>
                </a:solidFill>
              </a:rPr>
              <a:t>Child</a:t>
            </a:r>
            <a:r>
              <a:rPr lang="nl-NL" sz="1400" dirty="0" smtClean="0">
                <a:solidFill>
                  <a:srgbClr val="0070C0"/>
                </a:solidFill>
              </a:rPr>
              <a:t> </a:t>
            </a:r>
            <a:r>
              <a:rPr lang="nl-NL" sz="1400" dirty="0" err="1" smtClean="0">
                <a:solidFill>
                  <a:srgbClr val="0070C0"/>
                </a:solidFill>
              </a:rPr>
              <a:t>Neurol</a:t>
            </a:r>
            <a:r>
              <a:rPr lang="nl-NL" sz="1400" dirty="0" smtClean="0">
                <a:solidFill>
                  <a:srgbClr val="0070C0"/>
                </a:solidFill>
              </a:rPr>
              <a:t> 2010 ;25(9):1116-29</a:t>
            </a:r>
            <a:r>
              <a:rPr lang="en-US" sz="1400" b="1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Change in natural history of Duchenne muscular dystrophy with long-term corticosteroid treatment: </a:t>
            </a:r>
            <a:r>
              <a:rPr lang="en-US" sz="1400" b="1" dirty="0" smtClean="0"/>
              <a:t>implications for management</a:t>
            </a:r>
            <a:endParaRPr lang="nl-NL" sz="1400" dirty="0">
              <a:solidFill>
                <a:srgbClr val="0070C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met </a:t>
            </a:r>
            <a:r>
              <a:rPr lang="nl-NL" dirty="0" err="1" smtClean="0"/>
              <a:t>corticosteroiden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 smtClean="0">
                <a:solidFill>
                  <a:srgbClr val="FF6600"/>
                </a:solidFill>
              </a:rPr>
              <a:t>Gewichtstoename op basis van prednison bij DMD: </a:t>
            </a:r>
            <a:br>
              <a:rPr lang="nl-NL" sz="2000" dirty="0" smtClean="0">
                <a:solidFill>
                  <a:srgbClr val="FF6600"/>
                </a:solidFill>
              </a:rPr>
            </a:br>
            <a:r>
              <a:rPr lang="nl-NL" sz="2000" dirty="0" smtClean="0">
                <a:solidFill>
                  <a:srgbClr val="FF6600"/>
                </a:solidFill>
              </a:rPr>
              <a:t>statisch niet significant verschillend</a:t>
            </a:r>
          </a:p>
        </p:txBody>
      </p:sp>
      <p:pic>
        <p:nvPicPr>
          <p:cNvPr id="7" name="Picture 2" descr="http://ars.els-cdn.com/content/image/1-s2.0-S0960896612000260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0820"/>
            <a:ext cx="2862681" cy="301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5"/>
          <p:cNvSpPr txBox="1">
            <a:spLocks noGrp="1" noChangeArrowheads="1"/>
          </p:cNvSpPr>
          <p:nvPr>
            <p:ph type="body" sz="quarter" idx="14"/>
          </p:nvPr>
        </p:nvSpPr>
        <p:spPr bwMode="auto">
          <a:xfrm>
            <a:off x="4211960" y="1779588"/>
            <a:ext cx="475900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b="1" dirty="0">
                <a:latin typeface="Calibri" pitchFamily="34" charset="0"/>
              </a:rPr>
              <a:t>We cautiously conclude that the alternating prednisone regimen has no apparent side effects on weight and height in the ambulatory phase of </a:t>
            </a:r>
            <a:r>
              <a:rPr lang="en-US" sz="1400" b="1" dirty="0" err="1">
                <a:latin typeface="Calibri" pitchFamily="34" charset="0"/>
              </a:rPr>
              <a:t>Duchenne</a:t>
            </a:r>
            <a:r>
              <a:rPr lang="en-US" sz="1400" b="1" dirty="0">
                <a:latin typeface="Calibri" pitchFamily="34" charset="0"/>
              </a:rPr>
              <a:t> muscular dystrophy</a:t>
            </a:r>
            <a:r>
              <a:rPr lang="en-US" b="1" dirty="0">
                <a:latin typeface="Calibri" pitchFamily="34" charset="0"/>
              </a:rPr>
              <a:t>.</a:t>
            </a:r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4572000" y="3507854"/>
            <a:ext cx="38164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Ten Dam K, de Groot IJM, </a:t>
            </a:r>
            <a:r>
              <a:rPr lang="nl-NL" sz="1400" b="1" dirty="0" err="1">
                <a:solidFill>
                  <a:srgbClr val="006991"/>
                </a:solidFill>
                <a:latin typeface="Calibri" pitchFamily="34" charset="0"/>
              </a:rPr>
              <a:t>Noordam</a:t>
            </a:r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 C, van </a:t>
            </a:r>
            <a:r>
              <a:rPr lang="nl-NL" sz="1400" b="1" dirty="0" err="1">
                <a:solidFill>
                  <a:srgbClr val="006991"/>
                </a:solidFill>
                <a:latin typeface="Calibri" pitchFamily="34" charset="0"/>
              </a:rPr>
              <a:t>Alfen</a:t>
            </a:r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 N, Hendriks JC, </a:t>
            </a:r>
            <a:r>
              <a:rPr lang="nl-NL" sz="1400" b="1" dirty="0" err="1">
                <a:solidFill>
                  <a:srgbClr val="006991"/>
                </a:solidFill>
                <a:latin typeface="Calibri" pitchFamily="34" charset="0"/>
              </a:rPr>
              <a:t>Sie</a:t>
            </a:r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 LT. </a:t>
            </a:r>
            <a:r>
              <a:rPr lang="nl-NL" sz="1400" b="1" dirty="0" err="1">
                <a:solidFill>
                  <a:srgbClr val="006991"/>
                </a:solidFill>
                <a:latin typeface="Calibri" pitchFamily="34" charset="0"/>
              </a:rPr>
              <a:t>Neuromusc</a:t>
            </a:r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 </a:t>
            </a:r>
            <a:r>
              <a:rPr lang="nl-NL" sz="1400" b="1" dirty="0" err="1">
                <a:solidFill>
                  <a:srgbClr val="006991"/>
                </a:solidFill>
                <a:latin typeface="Calibri" pitchFamily="34" charset="0"/>
              </a:rPr>
              <a:t>disord</a:t>
            </a:r>
            <a:r>
              <a:rPr lang="nl-NL" sz="1400" b="1" dirty="0">
                <a:solidFill>
                  <a:srgbClr val="006991"/>
                </a:solidFill>
                <a:latin typeface="Calibri" pitchFamily="34" charset="0"/>
              </a:rPr>
              <a:t>.</a:t>
            </a:r>
            <a:r>
              <a:rPr lang="en-US" sz="1400" b="1" dirty="0">
                <a:solidFill>
                  <a:srgbClr val="006991"/>
                </a:solidFill>
                <a:latin typeface="Calibri" pitchFamily="34" charset="0"/>
              </a:rPr>
              <a:t> 2012,  22(6):500-4 </a:t>
            </a:r>
            <a:endParaRPr lang="nl-NL" sz="1400" b="1" dirty="0">
              <a:solidFill>
                <a:srgbClr val="00699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bcprotocols.com/rna/images/int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59582"/>
            <a:ext cx="2724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el 2"/>
          <p:cNvSpPr>
            <a:spLocks noGrp="1"/>
          </p:cNvSpPr>
          <p:nvPr>
            <p:ph type="title"/>
          </p:nvPr>
        </p:nvSpPr>
        <p:spPr>
          <a:xfrm>
            <a:off x="323528" y="627534"/>
            <a:ext cx="8712968" cy="533400"/>
          </a:xfrm>
        </p:spPr>
        <p:txBody>
          <a:bodyPr/>
          <a:lstStyle/>
          <a:p>
            <a:r>
              <a:rPr lang="nl-NL" sz="2800" dirty="0" smtClean="0">
                <a:solidFill>
                  <a:srgbClr val="FF6600"/>
                </a:solidFill>
              </a:rPr>
              <a:t>Nieuwe behandelingen: </a:t>
            </a:r>
            <a:r>
              <a:rPr lang="nl-NL" sz="2800" dirty="0" err="1" smtClean="0">
                <a:solidFill>
                  <a:srgbClr val="FF6600"/>
                </a:solidFill>
              </a:rPr>
              <a:t>Exon</a:t>
            </a:r>
            <a:r>
              <a:rPr lang="nl-NL" sz="2800" dirty="0" smtClean="0">
                <a:solidFill>
                  <a:srgbClr val="FF6600"/>
                </a:solidFill>
              </a:rPr>
              <a:t> </a:t>
            </a:r>
            <a:r>
              <a:rPr lang="nl-NL" sz="2800" dirty="0" err="1" smtClean="0">
                <a:solidFill>
                  <a:srgbClr val="FF6600"/>
                </a:solidFill>
              </a:rPr>
              <a:t>skipping</a:t>
            </a:r>
            <a:r>
              <a:rPr lang="nl-NL" sz="2800" dirty="0" smtClean="0">
                <a:solidFill>
                  <a:srgbClr val="FF6600"/>
                </a:solidFill>
              </a:rPr>
              <a:t> = </a:t>
            </a:r>
            <a:r>
              <a:rPr lang="nl-NL" sz="2800" dirty="0" err="1" smtClean="0">
                <a:solidFill>
                  <a:srgbClr val="FF6600"/>
                </a:solidFill>
              </a:rPr>
              <a:t>mRNA</a:t>
            </a:r>
            <a:r>
              <a:rPr lang="nl-NL" sz="2800" dirty="0" smtClean="0">
                <a:solidFill>
                  <a:srgbClr val="FF6600"/>
                </a:solidFill>
              </a:rPr>
              <a:t> bewerking</a:t>
            </a:r>
          </a:p>
        </p:txBody>
      </p:sp>
      <p:pic>
        <p:nvPicPr>
          <p:cNvPr id="13316" name="Picture 4" descr="http://www.humgen.nl/lab-vdeutekom/uitleg%20voor%20ouders/exon%20ski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85975"/>
            <a:ext cx="38941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Hogere levensverwachting vraagt om andere aanpak en bewustwording van “nieuwe problemen”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707654"/>
            <a:ext cx="8100000" cy="2970356"/>
          </a:xfrm>
        </p:spPr>
        <p:txBody>
          <a:bodyPr/>
          <a:lstStyle/>
          <a:p>
            <a:r>
              <a:rPr lang="nl-NL" dirty="0" smtClean="0"/>
              <a:t>Aandacht voor onderhouden functionele mogelijkheden: training</a:t>
            </a:r>
          </a:p>
          <a:p>
            <a:r>
              <a:rPr lang="nl-NL" dirty="0" smtClean="0"/>
              <a:t>Aandacht voor cognitieve problematiek: specifieke leerprogramma’s</a:t>
            </a:r>
          </a:p>
          <a:p>
            <a:r>
              <a:rPr lang="nl-NL" dirty="0" smtClean="0"/>
              <a:t>Aandacht voor psychosociale educatie van kind en ouders</a:t>
            </a:r>
          </a:p>
          <a:p>
            <a:r>
              <a:rPr lang="nl-NL" dirty="0" smtClean="0"/>
              <a:t>Aandacht voor problemen die manifest worden op oudere leeftijd bijvoorbeeld slikproblemen</a:t>
            </a:r>
          </a:p>
          <a:p>
            <a:endParaRPr lang="nl-NL" dirty="0" smtClean="0"/>
          </a:p>
          <a:p>
            <a:r>
              <a:rPr lang="nl-NL" dirty="0" smtClean="0"/>
              <a:t>Ontwikkelen van hoog technologische hulpmiddelen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>
          <a:xfrm>
            <a:off x="395536" y="3363838"/>
            <a:ext cx="7272808" cy="1080120"/>
          </a:xfrm>
        </p:spPr>
        <p:txBody>
          <a:bodyPr/>
          <a:lstStyle/>
          <a:p>
            <a:pPr>
              <a:buNone/>
            </a:pPr>
            <a:r>
              <a:rPr lang="nl-NL" sz="1400" b="1" dirty="0" smtClean="0">
                <a:solidFill>
                  <a:srgbClr val="006991"/>
                </a:solidFill>
              </a:rPr>
              <a:t>Jansen M, van </a:t>
            </a:r>
            <a:r>
              <a:rPr lang="nl-NL" sz="1400" b="1" dirty="0" err="1" smtClean="0">
                <a:solidFill>
                  <a:srgbClr val="006991"/>
                </a:solidFill>
              </a:rPr>
              <a:t>Alfen</a:t>
            </a:r>
            <a:r>
              <a:rPr lang="nl-NL" sz="1400" b="1" dirty="0" smtClean="0">
                <a:solidFill>
                  <a:srgbClr val="006991"/>
                </a:solidFill>
              </a:rPr>
              <a:t> N, Geurts ACH, de Groot IJM</a:t>
            </a:r>
            <a:r>
              <a:rPr lang="nl-NL" sz="1400" b="1" u="sng" dirty="0" smtClean="0">
                <a:solidFill>
                  <a:srgbClr val="006991"/>
                </a:solidFill>
              </a:rPr>
              <a:t>.</a:t>
            </a:r>
            <a:r>
              <a:rPr lang="nl-NL" sz="1400" b="1" dirty="0" smtClean="0">
                <a:solidFill>
                  <a:srgbClr val="006991"/>
                </a:solidFill>
              </a:rPr>
              <a:t> </a:t>
            </a:r>
            <a:r>
              <a:rPr lang="en-US" sz="1400" b="1" dirty="0" smtClean="0">
                <a:solidFill>
                  <a:srgbClr val="006991"/>
                </a:solidFill>
              </a:rPr>
              <a:t>Assisted Bicycle Training Delays Functional Deterioration in Boys With </a:t>
            </a:r>
            <a:r>
              <a:rPr lang="en-US" sz="1400" b="1" dirty="0" err="1" smtClean="0">
                <a:solidFill>
                  <a:srgbClr val="006991"/>
                </a:solidFill>
              </a:rPr>
              <a:t>Duchenne</a:t>
            </a:r>
            <a:r>
              <a:rPr lang="en-US" sz="1400" b="1" dirty="0" smtClean="0">
                <a:solidFill>
                  <a:srgbClr val="006991"/>
                </a:solidFill>
              </a:rPr>
              <a:t> Muscular Dystrophy: The Randomized Controlled Trial "No Use Is Disuse". </a:t>
            </a:r>
            <a:r>
              <a:rPr lang="en-US" sz="1400" b="1" dirty="0" err="1" smtClean="0">
                <a:solidFill>
                  <a:srgbClr val="006991"/>
                </a:solidFill>
              </a:rPr>
              <a:t>Neurorehabil</a:t>
            </a:r>
            <a:r>
              <a:rPr lang="en-US" sz="1400" b="1" dirty="0" smtClean="0">
                <a:solidFill>
                  <a:srgbClr val="006991"/>
                </a:solidFill>
              </a:rPr>
              <a:t> neural repair </a:t>
            </a:r>
            <a:r>
              <a:rPr lang="nl-NL" sz="1400" b="1" dirty="0" smtClean="0">
                <a:solidFill>
                  <a:srgbClr val="006991"/>
                </a:solidFill>
              </a:rPr>
              <a:t>2013 27(9):816-27</a:t>
            </a:r>
          </a:p>
          <a:p>
            <a:endParaRPr lang="nl-NL" sz="1400" b="1" dirty="0">
              <a:solidFill>
                <a:srgbClr val="006991"/>
              </a:solidFill>
            </a:endParaRPr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rgbClr val="FF6600"/>
                </a:solidFill>
              </a:rPr>
              <a:t>Training met ondersteuning</a:t>
            </a:r>
            <a:endParaRPr lang="nl-NL" sz="3200" dirty="0">
              <a:solidFill>
                <a:srgbClr val="FF6600"/>
              </a:solidFill>
            </a:endParaRPr>
          </a:p>
        </p:txBody>
      </p:sp>
      <p:pic>
        <p:nvPicPr>
          <p:cNvPr id="6" name="Afbeelding 7" descr="P1110304_blurred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2574" b="2574"/>
          <a:stretch>
            <a:fillRect/>
          </a:stretch>
        </p:blipFill>
        <p:spPr bwMode="auto">
          <a:xfrm>
            <a:off x="611560" y="1419622"/>
            <a:ext cx="2200719" cy="15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8" descr="P1110307_blur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9623"/>
            <a:ext cx="2088232" cy="15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FMmeanchangefrombase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958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3" descr="Dpp  def logo +Giro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579862"/>
            <a:ext cx="895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8100000" cy="532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dirty="0" smtClean="0">
                <a:solidFill>
                  <a:srgbClr val="FF6600"/>
                </a:solidFill>
              </a:rPr>
              <a:t>Slikproblemen bij DMD</a:t>
            </a:r>
          </a:p>
        </p:txBody>
      </p:sp>
      <p:pic>
        <p:nvPicPr>
          <p:cNvPr id="6" name="Picture 2" descr="http://www.msweb.nl/imguser/content/456klachten10slik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10555"/>
            <a:ext cx="2336909" cy="21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6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323528" y="3795886"/>
            <a:ext cx="8424936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Lenie van den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Engel-Hoek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, Corrie E Erasmus, Jan CM Hendriks, Alexander CH Geurts, Willemijn M Klein,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Sigrid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 Pillen,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Lilian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 TL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Sie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, Bert JM de Swart,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Imelda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 J M de Groot. </a:t>
            </a:r>
            <a:r>
              <a:rPr lang="en-US" sz="1200" b="1" dirty="0">
                <a:solidFill>
                  <a:srgbClr val="006991"/>
                </a:solidFill>
                <a:latin typeface="Calibri" pitchFamily="34" charset="0"/>
              </a:rPr>
              <a:t>Oral muscles are progressively affected in </a:t>
            </a:r>
            <a:r>
              <a:rPr lang="en-US" sz="1200" b="1" dirty="0" err="1">
                <a:solidFill>
                  <a:srgbClr val="006991"/>
                </a:solidFill>
                <a:latin typeface="Calibri" pitchFamily="34" charset="0"/>
              </a:rPr>
              <a:t>Duchenne</a:t>
            </a:r>
            <a:r>
              <a:rPr lang="en-US" sz="1200" b="1" dirty="0">
                <a:solidFill>
                  <a:srgbClr val="006991"/>
                </a:solidFill>
                <a:latin typeface="Calibri" pitchFamily="34" charset="0"/>
              </a:rPr>
              <a:t> muscular dystrophy: implication for </a:t>
            </a:r>
            <a:r>
              <a:rPr lang="en-US" sz="1200" b="1" dirty="0" err="1">
                <a:solidFill>
                  <a:srgbClr val="006991"/>
                </a:solidFill>
                <a:latin typeface="Calibri" pitchFamily="34" charset="0"/>
              </a:rPr>
              <a:t>dysphagia</a:t>
            </a:r>
            <a:r>
              <a:rPr lang="en-US" sz="1200" b="1" dirty="0">
                <a:solidFill>
                  <a:srgbClr val="006991"/>
                </a:solidFill>
                <a:latin typeface="Calibri" pitchFamily="34" charset="0"/>
              </a:rPr>
              <a:t> treatment. 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J </a:t>
            </a:r>
            <a:r>
              <a:rPr lang="nl-NL" sz="1200" b="1" dirty="0" err="1">
                <a:solidFill>
                  <a:srgbClr val="006991"/>
                </a:solidFill>
                <a:latin typeface="Calibri" pitchFamily="34" charset="0"/>
              </a:rPr>
              <a:t>Neurol</a:t>
            </a:r>
            <a:r>
              <a:rPr lang="nl-NL" sz="1200" b="1" dirty="0">
                <a:solidFill>
                  <a:srgbClr val="006991"/>
                </a:solidFill>
                <a:latin typeface="Calibri" pitchFamily="34" charset="0"/>
              </a:rPr>
              <a:t> (2013) 260:1295–1303 </a:t>
            </a:r>
          </a:p>
        </p:txBody>
      </p:sp>
      <p:pic>
        <p:nvPicPr>
          <p:cNvPr id="9" name="Afbeelding 2" descr="fig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55130"/>
            <a:ext cx="3816424" cy="25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71550"/>
            <a:ext cx="8100000" cy="532800"/>
          </a:xfrm>
        </p:spPr>
        <p:txBody>
          <a:bodyPr/>
          <a:lstStyle/>
          <a:p>
            <a:r>
              <a:rPr lang="nl-NL" dirty="0" smtClean="0"/>
              <a:t>Robotica: </a:t>
            </a:r>
            <a:r>
              <a:rPr lang="nl-NL" dirty="0" err="1" smtClean="0"/>
              <a:t>exoskeleton</a:t>
            </a:r>
            <a:r>
              <a:rPr lang="nl-NL" dirty="0" smtClean="0"/>
              <a:t> </a:t>
            </a:r>
            <a:endParaRPr lang="nl-NL" dirty="0"/>
          </a:p>
        </p:txBody>
      </p:sp>
      <p:grpSp>
        <p:nvGrpSpPr>
          <p:cNvPr id="2" name="Group 69"/>
          <p:cNvGrpSpPr>
            <a:grpSpLocks noGrp="1"/>
          </p:cNvGrpSpPr>
          <p:nvPr>
            <p:ph type="pic" sz="quarter" idx="15"/>
          </p:nvPr>
        </p:nvGrpSpPr>
        <p:grpSpPr bwMode="auto">
          <a:xfrm>
            <a:off x="611560" y="1491630"/>
            <a:ext cx="3397449" cy="2465710"/>
            <a:chOff x="0" y="0"/>
            <a:chExt cx="55721" cy="616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379"/>
            <a:stretch>
              <a:fillRect/>
            </a:stretch>
          </p:blipFill>
          <p:spPr bwMode="auto">
            <a:xfrm>
              <a:off x="0" y="0"/>
              <a:ext cx="55721" cy="61648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sp>
          <p:nvSpPr>
            <p:cNvPr id="6" name="Oval 3"/>
            <p:cNvSpPr>
              <a:spLocks noChangeArrowheads="1"/>
            </p:cNvSpPr>
            <p:nvPr/>
          </p:nvSpPr>
          <p:spPr bwMode="auto">
            <a:xfrm rot="766492">
              <a:off x="11579" y="23457"/>
              <a:ext cx="9874" cy="4180"/>
            </a:xfrm>
            <a:prstGeom prst="ellipse">
              <a:avLst/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 rot="766492">
              <a:off x="10850" y="56372"/>
              <a:ext cx="11466" cy="2139"/>
            </a:xfrm>
            <a:prstGeom prst="ellipse">
              <a:avLst/>
            </a:prstGeom>
            <a:solidFill>
              <a:srgbClr val="C0504D"/>
            </a:solidFill>
            <a:ln w="25400">
              <a:solidFill>
                <a:srgbClr val="8C38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hord 5"/>
            <p:cNvSpPr>
              <a:spLocks/>
            </p:cNvSpPr>
            <p:nvPr/>
          </p:nvSpPr>
          <p:spPr bwMode="auto">
            <a:xfrm rot="4286710">
              <a:off x="37621" y="49622"/>
              <a:ext cx="6628" cy="6425"/>
            </a:xfrm>
            <a:custGeom>
              <a:avLst/>
              <a:gdLst>
                <a:gd name="T0" fmla="*/ 382905 w 662758"/>
                <a:gd name="T1" fmla="*/ 638642 h 642549"/>
                <a:gd name="T2" fmla="*/ 64702 w 662758"/>
                <a:gd name="T3" fmla="*/ 511989 h 642549"/>
                <a:gd name="T4" fmla="*/ 41056 w 662758"/>
                <a:gd name="T5" fmla="*/ 166382 h 642549"/>
                <a:gd name="T6" fmla="*/ 341090 w 662758"/>
                <a:gd name="T7" fmla="*/ 138 h 642549"/>
                <a:gd name="T8" fmla="*/ 382905 w 662758"/>
                <a:gd name="T9" fmla="*/ 638642 h 642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758"/>
                <a:gd name="T16" fmla="*/ 0 h 642549"/>
                <a:gd name="T17" fmla="*/ 662758 w 662758"/>
                <a:gd name="T18" fmla="*/ 642549 h 642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758" h="642549">
                  <a:moveTo>
                    <a:pt x="382905" y="638642"/>
                  </a:moveTo>
                  <a:cubicBezTo>
                    <a:pt x="260773" y="657280"/>
                    <a:pt x="138095" y="608451"/>
                    <a:pt x="64702" y="511989"/>
                  </a:cubicBezTo>
                  <a:cubicBezTo>
                    <a:pt x="-12042" y="411122"/>
                    <a:pt x="-21274" y="276193"/>
                    <a:pt x="41056" y="166382"/>
                  </a:cubicBezTo>
                  <a:cubicBezTo>
                    <a:pt x="100988" y="60794"/>
                    <a:pt x="216833" y="-3394"/>
                    <a:pt x="341090" y="138"/>
                  </a:cubicBezTo>
                  <a:lnTo>
                    <a:pt x="382905" y="638642"/>
                  </a:lnTo>
                  <a:close/>
                </a:path>
              </a:pathLst>
            </a:custGeom>
            <a:solidFill>
              <a:srgbClr val="C0504D"/>
            </a:solidFill>
            <a:ln w="25400">
              <a:solidFill>
                <a:srgbClr val="8C383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hord 6"/>
            <p:cNvSpPr>
              <a:spLocks/>
            </p:cNvSpPr>
            <p:nvPr/>
          </p:nvSpPr>
          <p:spPr bwMode="auto">
            <a:xfrm rot="8403739">
              <a:off x="33145" y="37050"/>
              <a:ext cx="4668" cy="5168"/>
            </a:xfrm>
            <a:custGeom>
              <a:avLst/>
              <a:gdLst>
                <a:gd name="T0" fmla="*/ 274656 w 466725"/>
                <a:gd name="T1" fmla="*/ 512762 h 516840"/>
                <a:gd name="T2" fmla="*/ 37326 w 466725"/>
                <a:gd name="T3" fmla="*/ 398615 h 516840"/>
                <a:gd name="T4" fmla="*/ 23127 w 466725"/>
                <a:gd name="T5" fmla="*/ 146255 h 516840"/>
                <a:gd name="T6" fmla="*/ 241172 w 466725"/>
                <a:gd name="T7" fmla="*/ 144 h 516840"/>
                <a:gd name="T8" fmla="*/ 274656 w 466725"/>
                <a:gd name="T9" fmla="*/ 512762 h 516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725"/>
                <a:gd name="T16" fmla="*/ 0 h 516840"/>
                <a:gd name="T17" fmla="*/ 466725 w 466725"/>
                <a:gd name="T18" fmla="*/ 516840 h 516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725" h="516840">
                  <a:moveTo>
                    <a:pt x="274656" y="512762"/>
                  </a:moveTo>
                  <a:cubicBezTo>
                    <a:pt x="181996" y="531210"/>
                    <a:pt x="88401" y="486194"/>
                    <a:pt x="37326" y="398615"/>
                  </a:cubicBezTo>
                  <a:cubicBezTo>
                    <a:pt x="-6784" y="322978"/>
                    <a:pt x="-12164" y="227370"/>
                    <a:pt x="23127" y="146255"/>
                  </a:cubicBezTo>
                  <a:cubicBezTo>
                    <a:pt x="63255" y="54021"/>
                    <a:pt x="148771" y="-3282"/>
                    <a:pt x="241172" y="144"/>
                  </a:cubicBezTo>
                  <a:lnTo>
                    <a:pt x="274656" y="512762"/>
                  </a:lnTo>
                  <a:close/>
                </a:path>
              </a:pathLst>
            </a:custGeom>
            <a:solidFill>
              <a:srgbClr val="C0504D"/>
            </a:solidFill>
            <a:ln w="25400">
              <a:solidFill>
                <a:srgbClr val="8C383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hord 7"/>
            <p:cNvSpPr>
              <a:spLocks/>
            </p:cNvSpPr>
            <p:nvPr/>
          </p:nvSpPr>
          <p:spPr bwMode="auto">
            <a:xfrm rot="1622071">
              <a:off x="42385" y="29049"/>
              <a:ext cx="4667" cy="5168"/>
            </a:xfrm>
            <a:custGeom>
              <a:avLst/>
              <a:gdLst>
                <a:gd name="T0" fmla="*/ 274656 w 466725"/>
                <a:gd name="T1" fmla="*/ 512762 h 516840"/>
                <a:gd name="T2" fmla="*/ 37326 w 466725"/>
                <a:gd name="T3" fmla="*/ 398615 h 516840"/>
                <a:gd name="T4" fmla="*/ 23127 w 466725"/>
                <a:gd name="T5" fmla="*/ 146255 h 516840"/>
                <a:gd name="T6" fmla="*/ 241172 w 466725"/>
                <a:gd name="T7" fmla="*/ 144 h 516840"/>
                <a:gd name="T8" fmla="*/ 274656 w 466725"/>
                <a:gd name="T9" fmla="*/ 512762 h 516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725"/>
                <a:gd name="T16" fmla="*/ 0 h 516840"/>
                <a:gd name="T17" fmla="*/ 466725 w 466725"/>
                <a:gd name="T18" fmla="*/ 516840 h 5168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725" h="516840">
                  <a:moveTo>
                    <a:pt x="274656" y="512762"/>
                  </a:moveTo>
                  <a:cubicBezTo>
                    <a:pt x="181996" y="531210"/>
                    <a:pt x="88401" y="486194"/>
                    <a:pt x="37326" y="398615"/>
                  </a:cubicBezTo>
                  <a:cubicBezTo>
                    <a:pt x="-6784" y="322978"/>
                    <a:pt x="-12164" y="227370"/>
                    <a:pt x="23127" y="146255"/>
                  </a:cubicBezTo>
                  <a:cubicBezTo>
                    <a:pt x="63255" y="54021"/>
                    <a:pt x="148771" y="-3282"/>
                    <a:pt x="241172" y="144"/>
                  </a:cubicBezTo>
                  <a:lnTo>
                    <a:pt x="274656" y="512762"/>
                  </a:lnTo>
                  <a:close/>
                </a:path>
              </a:pathLst>
            </a:custGeom>
            <a:solidFill>
              <a:srgbClr val="C0504D"/>
            </a:solidFill>
            <a:ln w="25400">
              <a:solidFill>
                <a:srgbClr val="8C383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an 8"/>
            <p:cNvSpPr>
              <a:spLocks noChangeArrowheads="1"/>
            </p:cNvSpPr>
            <p:nvPr/>
          </p:nvSpPr>
          <p:spPr bwMode="auto">
            <a:xfrm rot="6236944">
              <a:off x="25634" y="53209"/>
              <a:ext cx="2880" cy="3600"/>
            </a:xfrm>
            <a:prstGeom prst="can">
              <a:avLst>
                <a:gd name="adj" fmla="val 62384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n 9"/>
            <p:cNvSpPr>
              <a:spLocks noChangeArrowheads="1"/>
            </p:cNvSpPr>
            <p:nvPr/>
          </p:nvSpPr>
          <p:spPr bwMode="auto">
            <a:xfrm>
              <a:off x="24260" y="19334"/>
              <a:ext cx="2880" cy="2848"/>
            </a:xfrm>
            <a:prstGeom prst="can">
              <a:avLst>
                <a:gd name="adj" fmla="val 43889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n 10"/>
            <p:cNvSpPr>
              <a:spLocks noChangeArrowheads="1"/>
            </p:cNvSpPr>
            <p:nvPr/>
          </p:nvSpPr>
          <p:spPr bwMode="auto">
            <a:xfrm rot="16410361" flipH="1">
              <a:off x="21257" y="23410"/>
              <a:ext cx="3278" cy="2826"/>
            </a:xfrm>
            <a:prstGeom prst="can">
              <a:avLst>
                <a:gd name="adj" fmla="val 50000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an 11"/>
            <p:cNvSpPr>
              <a:spLocks noChangeArrowheads="1"/>
            </p:cNvSpPr>
            <p:nvPr/>
          </p:nvSpPr>
          <p:spPr bwMode="auto">
            <a:xfrm rot="7048890">
              <a:off x="39081" y="38540"/>
              <a:ext cx="2639" cy="2549"/>
            </a:xfrm>
            <a:prstGeom prst="can">
              <a:avLst>
                <a:gd name="adj" fmla="val 50000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9781" y="20811"/>
              <a:ext cx="6876" cy="33202"/>
            </a:xfrm>
            <a:custGeom>
              <a:avLst/>
              <a:gdLst>
                <a:gd name="T0" fmla="*/ 481345 w 812453"/>
                <a:gd name="T1" fmla="*/ 0 h 3320248"/>
                <a:gd name="T2" fmla="*/ 158294 w 812453"/>
                <a:gd name="T3" fmla="*/ 133165 h 3320248"/>
                <a:gd name="T4" fmla="*/ 8038 w 812453"/>
                <a:gd name="T5" fmla="*/ 630314 h 3320248"/>
                <a:gd name="T6" fmla="*/ 391190 w 812453"/>
                <a:gd name="T7" fmla="*/ 1171852 h 3320248"/>
                <a:gd name="T8" fmla="*/ 661652 w 812453"/>
                <a:gd name="T9" fmla="*/ 2334827 h 3320248"/>
                <a:gd name="T10" fmla="*/ 676677 w 812453"/>
                <a:gd name="T11" fmla="*/ 3320248 h 3320248"/>
                <a:gd name="T12" fmla="*/ 676677 w 812453"/>
                <a:gd name="T13" fmla="*/ 3320248 h 3320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2453"/>
                <a:gd name="T22" fmla="*/ 0 h 3320248"/>
                <a:gd name="T23" fmla="*/ 812453 w 812453"/>
                <a:gd name="T24" fmla="*/ 3320248 h 3320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2453" h="3320248">
                  <a:moveTo>
                    <a:pt x="568792" y="0"/>
                  </a:moveTo>
                  <a:cubicBezTo>
                    <a:pt x="424530" y="14056"/>
                    <a:pt x="280268" y="28113"/>
                    <a:pt x="187052" y="133165"/>
                  </a:cubicBezTo>
                  <a:cubicBezTo>
                    <a:pt x="93836" y="238217"/>
                    <a:pt x="-36370" y="457200"/>
                    <a:pt x="9498" y="630314"/>
                  </a:cubicBezTo>
                  <a:cubicBezTo>
                    <a:pt x="55366" y="803428"/>
                    <a:pt x="333533" y="887767"/>
                    <a:pt x="462259" y="1171852"/>
                  </a:cubicBezTo>
                  <a:cubicBezTo>
                    <a:pt x="590985" y="1455937"/>
                    <a:pt x="725631" y="1976761"/>
                    <a:pt x="781856" y="2334827"/>
                  </a:cubicBezTo>
                  <a:cubicBezTo>
                    <a:pt x="838081" y="2692893"/>
                    <a:pt x="799611" y="3320248"/>
                    <a:pt x="799611" y="3320248"/>
                  </a:cubicBezTo>
                </a:path>
              </a:pathLst>
            </a:custGeom>
            <a:noFill/>
            <a:ln w="25400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traight Connector 13"/>
            <p:cNvSpPr>
              <a:spLocks noChangeShapeType="1"/>
            </p:cNvSpPr>
            <p:nvPr/>
          </p:nvSpPr>
          <p:spPr bwMode="auto">
            <a:xfrm>
              <a:off x="29171" y="28241"/>
              <a:ext cx="10099" cy="10985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Straight Connector 14"/>
            <p:cNvSpPr>
              <a:spLocks noChangeShapeType="1"/>
            </p:cNvSpPr>
            <p:nvPr/>
          </p:nvSpPr>
          <p:spPr bwMode="auto">
            <a:xfrm flipV="1">
              <a:off x="39312" y="41422"/>
              <a:ext cx="814" cy="2382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Straight Connector 15"/>
            <p:cNvSpPr>
              <a:spLocks noChangeShapeType="1"/>
            </p:cNvSpPr>
            <p:nvPr/>
          </p:nvSpPr>
          <p:spPr bwMode="auto">
            <a:xfrm>
              <a:off x="25996" y="18325"/>
              <a:ext cx="15891" cy="17755"/>
            </a:xfrm>
            <a:prstGeom prst="line">
              <a:avLst/>
            </a:prstGeom>
            <a:noFill/>
            <a:ln w="28575">
              <a:solidFill>
                <a:srgbClr val="7793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Straight Connector 16"/>
            <p:cNvSpPr>
              <a:spLocks noChangeShapeType="1"/>
            </p:cNvSpPr>
            <p:nvPr/>
          </p:nvSpPr>
          <p:spPr bwMode="auto">
            <a:xfrm>
              <a:off x="25996" y="18325"/>
              <a:ext cx="12162" cy="14382"/>
            </a:xfrm>
            <a:prstGeom prst="line">
              <a:avLst/>
            </a:prstGeom>
            <a:noFill/>
            <a:ln w="28575">
              <a:solidFill>
                <a:srgbClr val="77933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 rot="-5974679">
              <a:off x="23884" y="17889"/>
              <a:ext cx="4679" cy="5729"/>
            </a:xfrm>
            <a:custGeom>
              <a:avLst/>
              <a:gdLst>
                <a:gd name="T0" fmla="*/ 233976 w 467953"/>
                <a:gd name="T1" fmla="*/ 0 h 572941"/>
                <a:gd name="T2" fmla="*/ 467953 w 467953"/>
                <a:gd name="T3" fmla="*/ 286471 h 572941"/>
                <a:gd name="T4" fmla="*/ 0 60000 65536"/>
                <a:gd name="T5" fmla="*/ 0 60000 65536"/>
                <a:gd name="T6" fmla="*/ 0 w 467953"/>
                <a:gd name="T7" fmla="*/ 0 h 572941"/>
                <a:gd name="T8" fmla="*/ 467953 w 467953"/>
                <a:gd name="T9" fmla="*/ 572941 h 5729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953" h="572941" stroke="0">
                  <a:moveTo>
                    <a:pt x="233976" y="0"/>
                  </a:moveTo>
                  <a:cubicBezTo>
                    <a:pt x="363198" y="0"/>
                    <a:pt x="467953" y="128257"/>
                    <a:pt x="467953" y="286471"/>
                  </a:cubicBezTo>
                  <a:lnTo>
                    <a:pt x="233977" y="286471"/>
                  </a:lnTo>
                  <a:cubicBezTo>
                    <a:pt x="233977" y="190981"/>
                    <a:pt x="233976" y="95490"/>
                    <a:pt x="233976" y="0"/>
                  </a:cubicBezTo>
                  <a:close/>
                </a:path>
                <a:path w="467953" h="572941" fill="none">
                  <a:moveTo>
                    <a:pt x="233976" y="0"/>
                  </a:moveTo>
                  <a:cubicBezTo>
                    <a:pt x="363198" y="0"/>
                    <a:pt x="467953" y="128257"/>
                    <a:pt x="467953" y="286471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traight Connector 18"/>
            <p:cNvSpPr>
              <a:spLocks noChangeShapeType="1"/>
            </p:cNvSpPr>
            <p:nvPr/>
          </p:nvSpPr>
          <p:spPr bwMode="auto">
            <a:xfrm flipV="1">
              <a:off x="28821" y="50018"/>
              <a:ext cx="14664" cy="5425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Straight Connector 19"/>
            <p:cNvSpPr>
              <a:spLocks noChangeShapeType="1"/>
            </p:cNvSpPr>
            <p:nvPr/>
          </p:nvSpPr>
          <p:spPr bwMode="auto">
            <a:xfrm flipV="1">
              <a:off x="41010" y="29067"/>
              <a:ext cx="3274" cy="9577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Arc 20"/>
            <p:cNvSpPr>
              <a:spLocks/>
            </p:cNvSpPr>
            <p:nvPr/>
          </p:nvSpPr>
          <p:spPr bwMode="auto">
            <a:xfrm rot="7399078">
              <a:off x="40959" y="32982"/>
              <a:ext cx="1858" cy="3813"/>
            </a:xfrm>
            <a:custGeom>
              <a:avLst/>
              <a:gdLst>
                <a:gd name="T0" fmla="*/ 92882 w 185765"/>
                <a:gd name="T1" fmla="*/ 0 h 381242"/>
                <a:gd name="T2" fmla="*/ 185765 w 185765"/>
                <a:gd name="T3" fmla="*/ 190621 h 381242"/>
                <a:gd name="T4" fmla="*/ 0 60000 65536"/>
                <a:gd name="T5" fmla="*/ 0 60000 65536"/>
                <a:gd name="T6" fmla="*/ 0 w 185765"/>
                <a:gd name="T7" fmla="*/ 0 h 381242"/>
                <a:gd name="T8" fmla="*/ 185765 w 185765"/>
                <a:gd name="T9" fmla="*/ 381242 h 3812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765" h="381242" stroke="0">
                  <a:moveTo>
                    <a:pt x="92882" y="0"/>
                  </a:moveTo>
                  <a:cubicBezTo>
                    <a:pt x="144180" y="0"/>
                    <a:pt x="185765" y="85344"/>
                    <a:pt x="185765" y="190621"/>
                  </a:cubicBezTo>
                  <a:lnTo>
                    <a:pt x="92883" y="190621"/>
                  </a:lnTo>
                  <a:cubicBezTo>
                    <a:pt x="92883" y="127081"/>
                    <a:pt x="92882" y="63540"/>
                    <a:pt x="92882" y="0"/>
                  </a:cubicBezTo>
                  <a:close/>
                </a:path>
                <a:path w="185765" h="381242" fill="none">
                  <a:moveTo>
                    <a:pt x="92882" y="0"/>
                  </a:moveTo>
                  <a:cubicBezTo>
                    <a:pt x="144180" y="0"/>
                    <a:pt x="185765" y="85344"/>
                    <a:pt x="185765" y="190621"/>
                  </a:cubicBezTo>
                </a:path>
              </a:pathLst>
            </a:custGeom>
            <a:noFill/>
            <a:ln w="28575">
              <a:solidFill>
                <a:srgbClr val="77933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Straight Connector 21"/>
            <p:cNvSpPr>
              <a:spLocks noChangeShapeType="1"/>
            </p:cNvSpPr>
            <p:nvPr/>
          </p:nvSpPr>
          <p:spPr bwMode="auto">
            <a:xfrm flipH="1" flipV="1">
              <a:off x="25648" y="47421"/>
              <a:ext cx="4698" cy="7398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lowchart: Alternate Process 22"/>
            <p:cNvSpPr>
              <a:spLocks noChangeArrowheads="1"/>
            </p:cNvSpPr>
            <p:nvPr/>
          </p:nvSpPr>
          <p:spPr bwMode="auto">
            <a:xfrm rot="5201177">
              <a:off x="20032" y="41741"/>
              <a:ext cx="10617" cy="572"/>
            </a:xfrm>
            <a:prstGeom prst="flowChartAlternateProcess">
              <a:avLst/>
            </a:prstGeom>
            <a:noFill/>
            <a:ln w="25400">
              <a:solidFill>
                <a:srgbClr val="77933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Straight Connector 23"/>
            <p:cNvSpPr>
              <a:spLocks noChangeShapeType="1"/>
            </p:cNvSpPr>
            <p:nvPr/>
          </p:nvSpPr>
          <p:spPr bwMode="auto">
            <a:xfrm flipV="1">
              <a:off x="25685" y="18857"/>
              <a:ext cx="15" cy="7581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Straight Connector 24"/>
            <p:cNvSpPr>
              <a:spLocks noChangeShapeType="1"/>
            </p:cNvSpPr>
            <p:nvPr/>
          </p:nvSpPr>
          <p:spPr bwMode="auto">
            <a:xfrm flipH="1" flipV="1">
              <a:off x="19636" y="24819"/>
              <a:ext cx="8097" cy="381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Straight Connector 25"/>
            <p:cNvSpPr>
              <a:spLocks noChangeShapeType="1"/>
            </p:cNvSpPr>
            <p:nvPr/>
          </p:nvSpPr>
          <p:spPr bwMode="auto">
            <a:xfrm flipH="1" flipV="1">
              <a:off x="24161" y="23676"/>
              <a:ext cx="9312" cy="892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Can 26"/>
            <p:cNvSpPr>
              <a:spLocks noChangeArrowheads="1"/>
            </p:cNvSpPr>
            <p:nvPr/>
          </p:nvSpPr>
          <p:spPr bwMode="auto">
            <a:xfrm rot="7607943">
              <a:off x="26401" y="25982"/>
              <a:ext cx="3278" cy="2825"/>
            </a:xfrm>
            <a:prstGeom prst="can">
              <a:avLst>
                <a:gd name="adj" fmla="val 50000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rc 27"/>
            <p:cNvSpPr>
              <a:spLocks/>
            </p:cNvSpPr>
            <p:nvPr/>
          </p:nvSpPr>
          <p:spPr bwMode="auto">
            <a:xfrm rot="7986290">
              <a:off x="22380" y="20661"/>
              <a:ext cx="4972" cy="7327"/>
            </a:xfrm>
            <a:custGeom>
              <a:avLst/>
              <a:gdLst>
                <a:gd name="T0" fmla="*/ 320192 w 497150"/>
                <a:gd name="T1" fmla="*/ 15535 h 732719"/>
                <a:gd name="T2" fmla="*/ 497150 w 497150"/>
                <a:gd name="T3" fmla="*/ 366360 h 732719"/>
                <a:gd name="T4" fmla="*/ 0 60000 65536"/>
                <a:gd name="T5" fmla="*/ 0 60000 65536"/>
                <a:gd name="T6" fmla="*/ 0 w 497150"/>
                <a:gd name="T7" fmla="*/ 0 h 732719"/>
                <a:gd name="T8" fmla="*/ 497150 w 497150"/>
                <a:gd name="T9" fmla="*/ 732719 h 732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7150" h="732719" stroke="0">
                  <a:moveTo>
                    <a:pt x="320192" y="15535"/>
                  </a:moveTo>
                  <a:cubicBezTo>
                    <a:pt x="425240" y="62117"/>
                    <a:pt x="497150" y="204681"/>
                    <a:pt x="497150" y="366360"/>
                  </a:cubicBezTo>
                  <a:lnTo>
                    <a:pt x="248575" y="366360"/>
                  </a:lnTo>
                  <a:lnTo>
                    <a:pt x="320192" y="15535"/>
                  </a:lnTo>
                  <a:close/>
                </a:path>
                <a:path w="497150" h="732719" fill="none">
                  <a:moveTo>
                    <a:pt x="320192" y="15535"/>
                  </a:moveTo>
                  <a:cubicBezTo>
                    <a:pt x="425240" y="62117"/>
                    <a:pt x="497150" y="204681"/>
                    <a:pt x="497150" y="366360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rc 28"/>
            <p:cNvSpPr>
              <a:spLocks/>
            </p:cNvSpPr>
            <p:nvPr/>
          </p:nvSpPr>
          <p:spPr bwMode="auto">
            <a:xfrm rot="-8058577">
              <a:off x="23809" y="19614"/>
              <a:ext cx="4971" cy="7327"/>
            </a:xfrm>
            <a:custGeom>
              <a:avLst/>
              <a:gdLst>
                <a:gd name="T0" fmla="*/ 434945 w 497150"/>
                <a:gd name="T1" fmla="*/ 123934 h 732719"/>
                <a:gd name="T2" fmla="*/ 497149 w 497150"/>
                <a:gd name="T3" fmla="*/ 366360 h 732719"/>
                <a:gd name="T4" fmla="*/ 0 60000 65536"/>
                <a:gd name="T5" fmla="*/ 0 60000 65536"/>
                <a:gd name="T6" fmla="*/ 0 w 497150"/>
                <a:gd name="T7" fmla="*/ 0 h 732719"/>
                <a:gd name="T8" fmla="*/ 497150 w 497150"/>
                <a:gd name="T9" fmla="*/ 732719 h 732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7150" h="732719" stroke="0">
                  <a:moveTo>
                    <a:pt x="434945" y="123934"/>
                  </a:moveTo>
                  <a:cubicBezTo>
                    <a:pt x="475029" y="190872"/>
                    <a:pt x="497149" y="277080"/>
                    <a:pt x="497149" y="366360"/>
                  </a:cubicBezTo>
                  <a:lnTo>
                    <a:pt x="248575" y="366360"/>
                  </a:lnTo>
                  <a:lnTo>
                    <a:pt x="434945" y="123934"/>
                  </a:lnTo>
                  <a:close/>
                </a:path>
                <a:path w="497150" h="732719" fill="none">
                  <a:moveTo>
                    <a:pt x="434945" y="123934"/>
                  </a:moveTo>
                  <a:cubicBezTo>
                    <a:pt x="475029" y="190872"/>
                    <a:pt x="497149" y="277080"/>
                    <a:pt x="497149" y="366360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Arc 29"/>
            <p:cNvSpPr>
              <a:spLocks/>
            </p:cNvSpPr>
            <p:nvPr/>
          </p:nvSpPr>
          <p:spPr bwMode="auto">
            <a:xfrm>
              <a:off x="41863" y="30234"/>
              <a:ext cx="3126" cy="4332"/>
            </a:xfrm>
            <a:custGeom>
              <a:avLst/>
              <a:gdLst>
                <a:gd name="T0" fmla="*/ 198859 w 312638"/>
                <a:gd name="T1" fmla="*/ 8173 h 433125"/>
                <a:gd name="T2" fmla="*/ 312638 w 312638"/>
                <a:gd name="T3" fmla="*/ 216563 h 433125"/>
                <a:gd name="T4" fmla="*/ 0 60000 65536"/>
                <a:gd name="T5" fmla="*/ 0 60000 65536"/>
                <a:gd name="T6" fmla="*/ 0 w 312638"/>
                <a:gd name="T7" fmla="*/ 0 h 433125"/>
                <a:gd name="T8" fmla="*/ 312638 w 312638"/>
                <a:gd name="T9" fmla="*/ 433125 h 4331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638" h="433125" stroke="0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  <a:lnTo>
                    <a:pt x="156319" y="216563"/>
                  </a:lnTo>
                  <a:lnTo>
                    <a:pt x="198859" y="8173"/>
                  </a:lnTo>
                  <a:close/>
                </a:path>
                <a:path w="312638" h="433125" fill="none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Arc 30"/>
            <p:cNvSpPr>
              <a:spLocks/>
            </p:cNvSpPr>
            <p:nvPr/>
          </p:nvSpPr>
          <p:spPr bwMode="auto">
            <a:xfrm rot="4285523">
              <a:off x="32762" y="33234"/>
              <a:ext cx="4972" cy="7328"/>
            </a:xfrm>
            <a:custGeom>
              <a:avLst/>
              <a:gdLst>
                <a:gd name="T0" fmla="*/ 434945 w 497150"/>
                <a:gd name="T1" fmla="*/ 123934 h 732719"/>
                <a:gd name="T2" fmla="*/ 481907 w 497150"/>
                <a:gd name="T3" fmla="*/ 492674 h 732719"/>
                <a:gd name="T4" fmla="*/ 0 60000 65536"/>
                <a:gd name="T5" fmla="*/ 0 60000 65536"/>
                <a:gd name="T6" fmla="*/ 0 w 497150"/>
                <a:gd name="T7" fmla="*/ 0 h 732719"/>
                <a:gd name="T8" fmla="*/ 497150 w 497150"/>
                <a:gd name="T9" fmla="*/ 732719 h 732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7150" h="732719" stroke="0">
                  <a:moveTo>
                    <a:pt x="434945" y="123934"/>
                  </a:moveTo>
                  <a:cubicBezTo>
                    <a:pt x="495354" y="224812"/>
                    <a:pt x="513383" y="366376"/>
                    <a:pt x="481907" y="492674"/>
                  </a:cubicBezTo>
                  <a:lnTo>
                    <a:pt x="248575" y="366360"/>
                  </a:lnTo>
                  <a:lnTo>
                    <a:pt x="434945" y="123934"/>
                  </a:lnTo>
                  <a:close/>
                </a:path>
                <a:path w="497150" h="732719" fill="none">
                  <a:moveTo>
                    <a:pt x="434945" y="123934"/>
                  </a:moveTo>
                  <a:cubicBezTo>
                    <a:pt x="495354" y="224812"/>
                    <a:pt x="513383" y="366376"/>
                    <a:pt x="481907" y="492674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Flowchart: Alternate Process 31"/>
            <p:cNvSpPr>
              <a:spLocks noChangeArrowheads="1"/>
            </p:cNvSpPr>
            <p:nvPr/>
          </p:nvSpPr>
          <p:spPr bwMode="auto">
            <a:xfrm rot="3583671">
              <a:off x="29469" y="37944"/>
              <a:ext cx="13466" cy="516"/>
            </a:xfrm>
            <a:prstGeom prst="flowChartAlternateProcess">
              <a:avLst/>
            </a:prstGeom>
            <a:noFill/>
            <a:ln w="25400">
              <a:solidFill>
                <a:srgbClr val="77933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Arc 32"/>
            <p:cNvSpPr>
              <a:spLocks/>
            </p:cNvSpPr>
            <p:nvPr/>
          </p:nvSpPr>
          <p:spPr bwMode="auto">
            <a:xfrm rot="6003076">
              <a:off x="13528" y="41975"/>
              <a:ext cx="10757" cy="19468"/>
            </a:xfrm>
            <a:custGeom>
              <a:avLst/>
              <a:gdLst>
                <a:gd name="T0" fmla="*/ 876961 w 1075735"/>
                <a:gd name="T1" fmla="*/ 217811 h 1946811"/>
                <a:gd name="T2" fmla="*/ 1075690 w 1075735"/>
                <a:gd name="T3" fmla="*/ 986056 h 1946811"/>
                <a:gd name="T4" fmla="*/ 849819 w 1075735"/>
                <a:gd name="T5" fmla="*/ 1766373 h 1946811"/>
                <a:gd name="T6" fmla="*/ 0 60000 65536"/>
                <a:gd name="T7" fmla="*/ 0 60000 65536"/>
                <a:gd name="T8" fmla="*/ 0 60000 65536"/>
                <a:gd name="T9" fmla="*/ 0 w 1075735"/>
                <a:gd name="T10" fmla="*/ 0 h 1946811"/>
                <a:gd name="T11" fmla="*/ 1075735 w 1075735"/>
                <a:gd name="T12" fmla="*/ 1946811 h 19468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5735" h="1946811" stroke="0">
                  <a:moveTo>
                    <a:pt x="876961" y="217811"/>
                  </a:moveTo>
                  <a:cubicBezTo>
                    <a:pt x="1004618" y="405444"/>
                    <a:pt x="1077828" y="688459"/>
                    <a:pt x="1075690" y="986056"/>
                  </a:cubicBezTo>
                  <a:cubicBezTo>
                    <a:pt x="1073461" y="1296462"/>
                    <a:pt x="989556" y="1586329"/>
                    <a:pt x="849819" y="1766373"/>
                  </a:cubicBezTo>
                  <a:lnTo>
                    <a:pt x="537868" y="973406"/>
                  </a:lnTo>
                  <a:lnTo>
                    <a:pt x="876961" y="217811"/>
                  </a:lnTo>
                  <a:close/>
                </a:path>
                <a:path w="1075735" h="1946811" fill="none">
                  <a:moveTo>
                    <a:pt x="876961" y="217811"/>
                  </a:moveTo>
                  <a:cubicBezTo>
                    <a:pt x="1004618" y="405444"/>
                    <a:pt x="1077828" y="688459"/>
                    <a:pt x="1075690" y="986056"/>
                  </a:cubicBezTo>
                  <a:cubicBezTo>
                    <a:pt x="1073461" y="1296462"/>
                    <a:pt x="989556" y="1586329"/>
                    <a:pt x="849819" y="1766373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Can 33"/>
            <p:cNvSpPr>
              <a:spLocks noChangeArrowheads="1"/>
            </p:cNvSpPr>
            <p:nvPr/>
          </p:nvSpPr>
          <p:spPr bwMode="auto">
            <a:xfrm>
              <a:off x="11401" y="16286"/>
              <a:ext cx="2880" cy="2848"/>
            </a:xfrm>
            <a:prstGeom prst="can">
              <a:avLst>
                <a:gd name="adj" fmla="val 43889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Can 34"/>
            <p:cNvSpPr>
              <a:spLocks noChangeArrowheads="1"/>
            </p:cNvSpPr>
            <p:nvPr/>
          </p:nvSpPr>
          <p:spPr bwMode="auto">
            <a:xfrm rot="16410361" flipH="1">
              <a:off x="7827" y="19981"/>
              <a:ext cx="3278" cy="2826"/>
            </a:xfrm>
            <a:prstGeom prst="can">
              <a:avLst>
                <a:gd name="adj" fmla="val 50000"/>
              </a:avLst>
            </a:prstGeom>
            <a:solidFill>
              <a:srgbClr val="F79646"/>
            </a:solidFill>
            <a:ln w="25400">
              <a:solidFill>
                <a:srgbClr val="B66D3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Arc 35"/>
            <p:cNvSpPr>
              <a:spLocks/>
            </p:cNvSpPr>
            <p:nvPr/>
          </p:nvSpPr>
          <p:spPr bwMode="auto">
            <a:xfrm rot="-8058577">
              <a:off x="10379" y="16375"/>
              <a:ext cx="4972" cy="7327"/>
            </a:xfrm>
            <a:custGeom>
              <a:avLst/>
              <a:gdLst>
                <a:gd name="T0" fmla="*/ 434945 w 497150"/>
                <a:gd name="T1" fmla="*/ 123934 h 732719"/>
                <a:gd name="T2" fmla="*/ 495470 w 497150"/>
                <a:gd name="T3" fmla="*/ 408877 h 732719"/>
                <a:gd name="T4" fmla="*/ 0 60000 65536"/>
                <a:gd name="T5" fmla="*/ 0 60000 65536"/>
                <a:gd name="T6" fmla="*/ 0 w 497150"/>
                <a:gd name="T7" fmla="*/ 0 h 732719"/>
                <a:gd name="T8" fmla="*/ 497150 w 497150"/>
                <a:gd name="T9" fmla="*/ 732719 h 732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7150" h="732719" stroke="0">
                  <a:moveTo>
                    <a:pt x="434945" y="123934"/>
                  </a:moveTo>
                  <a:cubicBezTo>
                    <a:pt x="481657" y="201940"/>
                    <a:pt x="503662" y="305538"/>
                    <a:pt x="495470" y="408877"/>
                  </a:cubicBezTo>
                  <a:lnTo>
                    <a:pt x="248575" y="366360"/>
                  </a:lnTo>
                  <a:lnTo>
                    <a:pt x="434945" y="123934"/>
                  </a:lnTo>
                  <a:close/>
                </a:path>
                <a:path w="497150" h="732719" fill="none">
                  <a:moveTo>
                    <a:pt x="434945" y="123934"/>
                  </a:moveTo>
                  <a:cubicBezTo>
                    <a:pt x="481657" y="201940"/>
                    <a:pt x="503662" y="305538"/>
                    <a:pt x="495470" y="408877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0778" y="18532"/>
              <a:ext cx="3253" cy="9620"/>
            </a:xfrm>
            <a:custGeom>
              <a:avLst/>
              <a:gdLst>
                <a:gd name="T0" fmla="*/ 257175 w 325330"/>
                <a:gd name="T1" fmla="*/ 0 h 962025"/>
                <a:gd name="T2" fmla="*/ 323850 w 325330"/>
                <a:gd name="T3" fmla="*/ 190500 h 962025"/>
                <a:gd name="T4" fmla="*/ 200025 w 325330"/>
                <a:gd name="T5" fmla="*/ 685800 h 962025"/>
                <a:gd name="T6" fmla="*/ 0 w 325330"/>
                <a:gd name="T7" fmla="*/ 962025 h 9620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5330"/>
                <a:gd name="T13" fmla="*/ 0 h 962025"/>
                <a:gd name="T14" fmla="*/ 325330 w 325330"/>
                <a:gd name="T15" fmla="*/ 962025 h 9620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5330" h="962025">
                  <a:moveTo>
                    <a:pt x="257175" y="0"/>
                  </a:moveTo>
                  <a:cubicBezTo>
                    <a:pt x="295275" y="38100"/>
                    <a:pt x="333375" y="76200"/>
                    <a:pt x="323850" y="190500"/>
                  </a:cubicBezTo>
                  <a:cubicBezTo>
                    <a:pt x="314325" y="304800"/>
                    <a:pt x="254000" y="557213"/>
                    <a:pt x="200025" y="68580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Arc 37"/>
            <p:cNvSpPr>
              <a:spLocks/>
            </p:cNvSpPr>
            <p:nvPr/>
          </p:nvSpPr>
          <p:spPr bwMode="auto">
            <a:xfrm rot="1589567">
              <a:off x="9406" y="15317"/>
              <a:ext cx="4679" cy="5730"/>
            </a:xfrm>
            <a:custGeom>
              <a:avLst/>
              <a:gdLst>
                <a:gd name="T0" fmla="*/ 233976 w 467953"/>
                <a:gd name="T1" fmla="*/ 0 h 572941"/>
                <a:gd name="T2" fmla="*/ 467953 w 467953"/>
                <a:gd name="T3" fmla="*/ 286471 h 572941"/>
                <a:gd name="T4" fmla="*/ 0 60000 65536"/>
                <a:gd name="T5" fmla="*/ 0 60000 65536"/>
                <a:gd name="T6" fmla="*/ 0 w 467953"/>
                <a:gd name="T7" fmla="*/ 0 h 572941"/>
                <a:gd name="T8" fmla="*/ 467953 w 467953"/>
                <a:gd name="T9" fmla="*/ 572941 h 5729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953" h="572941" stroke="0">
                  <a:moveTo>
                    <a:pt x="233976" y="0"/>
                  </a:moveTo>
                  <a:cubicBezTo>
                    <a:pt x="363198" y="0"/>
                    <a:pt x="467953" y="128257"/>
                    <a:pt x="467953" y="286471"/>
                  </a:cubicBezTo>
                  <a:lnTo>
                    <a:pt x="233977" y="286471"/>
                  </a:lnTo>
                  <a:cubicBezTo>
                    <a:pt x="233977" y="190981"/>
                    <a:pt x="233976" y="95490"/>
                    <a:pt x="233976" y="0"/>
                  </a:cubicBezTo>
                  <a:close/>
                </a:path>
                <a:path w="467953" h="572941" fill="none">
                  <a:moveTo>
                    <a:pt x="233976" y="0"/>
                  </a:moveTo>
                  <a:cubicBezTo>
                    <a:pt x="363198" y="0"/>
                    <a:pt x="467953" y="128257"/>
                    <a:pt x="467953" y="286471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hord 38"/>
            <p:cNvSpPr>
              <a:spLocks/>
            </p:cNvSpPr>
            <p:nvPr/>
          </p:nvSpPr>
          <p:spPr bwMode="auto">
            <a:xfrm>
              <a:off x="26392" y="32383"/>
              <a:ext cx="4667" cy="4739"/>
            </a:xfrm>
            <a:custGeom>
              <a:avLst/>
              <a:gdLst>
                <a:gd name="T0" fmla="*/ 271321 w 466725"/>
                <a:gd name="T1" fmla="*/ 470759 h 473915"/>
                <a:gd name="T2" fmla="*/ 42570 w 466725"/>
                <a:gd name="T3" fmla="*/ 373402 h 473915"/>
                <a:gd name="T4" fmla="*/ 26779 w 466725"/>
                <a:gd name="T5" fmla="*/ 126741 h 473915"/>
                <a:gd name="T6" fmla="*/ 240524 w 466725"/>
                <a:gd name="T7" fmla="*/ 110 h 473915"/>
                <a:gd name="T8" fmla="*/ 271321 w 466725"/>
                <a:gd name="T9" fmla="*/ 470759 h 473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725"/>
                <a:gd name="T16" fmla="*/ 0 h 473915"/>
                <a:gd name="T17" fmla="*/ 466725 w 466725"/>
                <a:gd name="T18" fmla="*/ 473915 h 473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725" h="473915">
                  <a:moveTo>
                    <a:pt x="271321" y="470759"/>
                  </a:moveTo>
                  <a:cubicBezTo>
                    <a:pt x="182992" y="485545"/>
                    <a:pt x="94118" y="447720"/>
                    <a:pt x="42570" y="373402"/>
                  </a:cubicBezTo>
                  <a:cubicBezTo>
                    <a:pt x="-7855" y="300703"/>
                    <a:pt x="-13953" y="205457"/>
                    <a:pt x="26779" y="126741"/>
                  </a:cubicBezTo>
                  <a:cubicBezTo>
                    <a:pt x="68306" y="46489"/>
                    <a:pt x="151286" y="-2672"/>
                    <a:pt x="240524" y="110"/>
                  </a:cubicBezTo>
                  <a:lnTo>
                    <a:pt x="271321" y="470759"/>
                  </a:lnTo>
                  <a:close/>
                </a:path>
              </a:pathLst>
            </a:custGeom>
            <a:solidFill>
              <a:srgbClr val="C0504D"/>
            </a:solidFill>
            <a:ln w="25400">
              <a:solidFill>
                <a:srgbClr val="8C383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Arc 39"/>
            <p:cNvSpPr>
              <a:spLocks/>
            </p:cNvSpPr>
            <p:nvPr/>
          </p:nvSpPr>
          <p:spPr bwMode="auto">
            <a:xfrm rot="5708272">
              <a:off x="17438" y="23327"/>
              <a:ext cx="6022" cy="18075"/>
            </a:xfrm>
            <a:custGeom>
              <a:avLst/>
              <a:gdLst>
                <a:gd name="T0" fmla="*/ 327292 w 602255"/>
                <a:gd name="T1" fmla="*/ 3418 h 1807490"/>
                <a:gd name="T2" fmla="*/ 561861 w 602255"/>
                <a:gd name="T3" fmla="*/ 451611 h 1807490"/>
                <a:gd name="T4" fmla="*/ 0 60000 65536"/>
                <a:gd name="T5" fmla="*/ 0 60000 65536"/>
                <a:gd name="T6" fmla="*/ 0 w 602255"/>
                <a:gd name="T7" fmla="*/ 0 h 1807490"/>
                <a:gd name="T8" fmla="*/ 602255 w 602255"/>
                <a:gd name="T9" fmla="*/ 1807490 h 18074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2255" h="1807490" stroke="0">
                  <a:moveTo>
                    <a:pt x="327292" y="3418"/>
                  </a:moveTo>
                  <a:cubicBezTo>
                    <a:pt x="425161" y="29036"/>
                    <a:pt x="512713" y="196323"/>
                    <a:pt x="561861" y="451611"/>
                  </a:cubicBezTo>
                  <a:lnTo>
                    <a:pt x="301128" y="903745"/>
                  </a:lnTo>
                  <a:lnTo>
                    <a:pt x="327292" y="3418"/>
                  </a:lnTo>
                  <a:close/>
                </a:path>
                <a:path w="602255" h="1807490" fill="none">
                  <a:moveTo>
                    <a:pt x="327292" y="3418"/>
                  </a:moveTo>
                  <a:cubicBezTo>
                    <a:pt x="425161" y="29036"/>
                    <a:pt x="512713" y="196323"/>
                    <a:pt x="561861" y="451611"/>
                  </a:cubicBezTo>
                </a:path>
              </a:pathLst>
            </a:custGeom>
            <a:noFill/>
            <a:ln w="28575">
              <a:solidFill>
                <a:srgbClr val="6325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rc 40"/>
            <p:cNvSpPr>
              <a:spLocks/>
            </p:cNvSpPr>
            <p:nvPr/>
          </p:nvSpPr>
          <p:spPr bwMode="auto">
            <a:xfrm rot="2694499">
              <a:off x="38910" y="49761"/>
              <a:ext cx="3126" cy="4331"/>
            </a:xfrm>
            <a:custGeom>
              <a:avLst/>
              <a:gdLst>
                <a:gd name="T0" fmla="*/ 198859 w 312638"/>
                <a:gd name="T1" fmla="*/ 8173 h 433125"/>
                <a:gd name="T2" fmla="*/ 312638 w 312638"/>
                <a:gd name="T3" fmla="*/ 216563 h 433125"/>
                <a:gd name="T4" fmla="*/ 0 60000 65536"/>
                <a:gd name="T5" fmla="*/ 0 60000 65536"/>
                <a:gd name="T6" fmla="*/ 0 w 312638"/>
                <a:gd name="T7" fmla="*/ 0 h 433125"/>
                <a:gd name="T8" fmla="*/ 312638 w 312638"/>
                <a:gd name="T9" fmla="*/ 433125 h 4331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638" h="433125" stroke="0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  <a:lnTo>
                    <a:pt x="156319" y="216563"/>
                  </a:lnTo>
                  <a:lnTo>
                    <a:pt x="198859" y="8173"/>
                  </a:lnTo>
                  <a:close/>
                </a:path>
                <a:path w="312638" h="433125" fill="none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rc 41"/>
            <p:cNvSpPr>
              <a:spLocks/>
            </p:cNvSpPr>
            <p:nvPr/>
          </p:nvSpPr>
          <p:spPr bwMode="auto">
            <a:xfrm rot="10800000">
              <a:off x="14907" y="54142"/>
              <a:ext cx="3126" cy="4331"/>
            </a:xfrm>
            <a:custGeom>
              <a:avLst/>
              <a:gdLst>
                <a:gd name="T0" fmla="*/ 198859 w 312638"/>
                <a:gd name="T1" fmla="*/ 8173 h 433125"/>
                <a:gd name="T2" fmla="*/ 312638 w 312638"/>
                <a:gd name="T3" fmla="*/ 216563 h 433125"/>
                <a:gd name="T4" fmla="*/ 0 60000 65536"/>
                <a:gd name="T5" fmla="*/ 0 60000 65536"/>
                <a:gd name="T6" fmla="*/ 0 w 312638"/>
                <a:gd name="T7" fmla="*/ 0 h 433125"/>
                <a:gd name="T8" fmla="*/ 312638 w 312638"/>
                <a:gd name="T9" fmla="*/ 433125 h 4331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2638" h="433125" stroke="0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  <a:lnTo>
                    <a:pt x="156319" y="216563"/>
                  </a:lnTo>
                  <a:lnTo>
                    <a:pt x="198859" y="8173"/>
                  </a:lnTo>
                  <a:close/>
                </a:path>
                <a:path w="312638" h="433125" fill="none">
                  <a:moveTo>
                    <a:pt x="198859" y="8173"/>
                  </a:moveTo>
                  <a:cubicBezTo>
                    <a:pt x="266168" y="34545"/>
                    <a:pt x="312638" y="119656"/>
                    <a:pt x="312638" y="216563"/>
                  </a:cubicBezTo>
                </a:path>
              </a:pathLst>
            </a:custGeom>
            <a:noFill/>
            <a:ln w="28575">
              <a:solidFill>
                <a:srgbClr val="1E1C1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rc 42"/>
            <p:cNvSpPr>
              <a:spLocks/>
            </p:cNvSpPr>
            <p:nvPr/>
          </p:nvSpPr>
          <p:spPr bwMode="auto">
            <a:xfrm rot="5708272">
              <a:off x="16675" y="14088"/>
              <a:ext cx="6023" cy="18075"/>
            </a:xfrm>
            <a:custGeom>
              <a:avLst/>
              <a:gdLst>
                <a:gd name="T0" fmla="*/ 601934 w 602255"/>
                <a:gd name="T1" fmla="*/ 862009 h 1807490"/>
                <a:gd name="T2" fmla="*/ 500611 w 602255"/>
                <a:gd name="T3" fmla="*/ 1580741 h 1807490"/>
                <a:gd name="T4" fmla="*/ 0 60000 65536"/>
                <a:gd name="T5" fmla="*/ 0 60000 65536"/>
                <a:gd name="T6" fmla="*/ 0 w 602255"/>
                <a:gd name="T7" fmla="*/ 0 h 1807490"/>
                <a:gd name="T8" fmla="*/ 602255 w 602255"/>
                <a:gd name="T9" fmla="*/ 1807490 h 18074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2255" h="1807490" stroke="0">
                  <a:moveTo>
                    <a:pt x="601934" y="862009"/>
                  </a:moveTo>
                  <a:cubicBezTo>
                    <a:pt x="606143" y="1135261"/>
                    <a:pt x="568888" y="1399531"/>
                    <a:pt x="500611" y="1580741"/>
                  </a:cubicBezTo>
                  <a:lnTo>
                    <a:pt x="301128" y="903745"/>
                  </a:lnTo>
                  <a:lnTo>
                    <a:pt x="601934" y="862009"/>
                  </a:lnTo>
                  <a:close/>
                </a:path>
                <a:path w="602255" h="1807490" fill="none">
                  <a:moveTo>
                    <a:pt x="601934" y="862009"/>
                  </a:moveTo>
                  <a:cubicBezTo>
                    <a:pt x="606143" y="1135261"/>
                    <a:pt x="568888" y="1399531"/>
                    <a:pt x="500611" y="1580741"/>
                  </a:cubicBezTo>
                </a:path>
              </a:pathLst>
            </a:custGeom>
            <a:noFill/>
            <a:ln w="28575">
              <a:solidFill>
                <a:srgbClr val="6325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Picture 2" descr="Perc_MVC_STD_overview"/>
          <p:cNvPicPr>
            <a:picLocks noChangeAspect="1" noChangeArrowheads="1"/>
          </p:cNvPicPr>
          <p:nvPr/>
        </p:nvPicPr>
        <p:blipFill>
          <a:blip r:embed="rId3" cstate="print"/>
          <a:srcRect l="6943" r="2975" b="5507"/>
          <a:stretch>
            <a:fillRect/>
          </a:stretch>
        </p:blipFill>
        <p:spPr bwMode="auto">
          <a:xfrm>
            <a:off x="4788024" y="1275606"/>
            <a:ext cx="3649950" cy="28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kstvak 49"/>
          <p:cNvSpPr txBox="1"/>
          <p:nvPr/>
        </p:nvSpPr>
        <p:spPr>
          <a:xfrm>
            <a:off x="611560" y="420877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0070C0"/>
                </a:solidFill>
              </a:rPr>
              <a:t>Mariska M.H.P. Janssen, Jaap Harlaar, Imelda J.M. de Groot. </a:t>
            </a:r>
            <a:r>
              <a:rPr lang="nl-NL" sz="1400" dirty="0" err="1" smtClean="0">
                <a:solidFill>
                  <a:srgbClr val="0070C0"/>
                </a:solidFill>
              </a:rPr>
              <a:t>Surface</a:t>
            </a:r>
            <a:r>
              <a:rPr lang="nl-NL" sz="1400" dirty="0" smtClean="0">
                <a:solidFill>
                  <a:srgbClr val="0070C0"/>
                </a:solidFill>
              </a:rPr>
              <a:t> EMG to </a:t>
            </a:r>
            <a:r>
              <a:rPr lang="nl-NL" sz="1400" dirty="0" err="1" smtClean="0">
                <a:solidFill>
                  <a:srgbClr val="0070C0"/>
                </a:solidFill>
              </a:rPr>
              <a:t>assess</a:t>
            </a:r>
            <a:r>
              <a:rPr lang="nl-NL" sz="1400" dirty="0" smtClean="0">
                <a:solidFill>
                  <a:srgbClr val="0070C0"/>
                </a:solidFill>
              </a:rPr>
              <a:t> </a:t>
            </a:r>
            <a:r>
              <a:rPr lang="nl-NL" sz="1400" dirty="0" err="1" smtClean="0">
                <a:solidFill>
                  <a:srgbClr val="0070C0"/>
                </a:solidFill>
              </a:rPr>
              <a:t>armfunction</a:t>
            </a:r>
            <a:r>
              <a:rPr lang="nl-NL" sz="1400" dirty="0" smtClean="0">
                <a:solidFill>
                  <a:srgbClr val="0070C0"/>
                </a:solidFill>
              </a:rPr>
              <a:t> in boys </a:t>
            </a:r>
            <a:r>
              <a:rPr lang="nl-NL" sz="1400" dirty="0" err="1" smtClean="0">
                <a:solidFill>
                  <a:srgbClr val="0070C0"/>
                </a:solidFill>
              </a:rPr>
              <a:t>with</a:t>
            </a:r>
            <a:r>
              <a:rPr lang="nl-NL" sz="1400" dirty="0" smtClean="0">
                <a:solidFill>
                  <a:srgbClr val="0070C0"/>
                </a:solidFill>
              </a:rPr>
              <a:t> DMD: A </a:t>
            </a:r>
            <a:r>
              <a:rPr lang="nl-NL" sz="1400" dirty="0" err="1" smtClean="0">
                <a:solidFill>
                  <a:srgbClr val="0070C0"/>
                </a:solidFill>
              </a:rPr>
              <a:t>pilot</a:t>
            </a:r>
            <a:r>
              <a:rPr lang="nl-NL" sz="1400" dirty="0" smtClean="0">
                <a:solidFill>
                  <a:srgbClr val="0070C0"/>
                </a:solidFill>
              </a:rPr>
              <a:t> </a:t>
            </a:r>
            <a:r>
              <a:rPr lang="nl-NL" sz="1400" dirty="0" err="1" smtClean="0">
                <a:solidFill>
                  <a:srgbClr val="0070C0"/>
                </a:solidFill>
              </a:rPr>
              <a:t>study</a:t>
            </a:r>
            <a:r>
              <a:rPr lang="nl-NL" sz="1400" dirty="0" smtClean="0">
                <a:solidFill>
                  <a:srgbClr val="0070C0"/>
                </a:solidFill>
              </a:rPr>
              <a:t>.</a:t>
            </a:r>
            <a:r>
              <a:rPr lang="en-US" sz="1400" dirty="0" smtClean="0">
                <a:solidFill>
                  <a:srgbClr val="0070C0"/>
                </a:solidFill>
              </a:rPr>
              <a:t> J Electromyography Kinesiology 2015</a:t>
            </a:r>
            <a:endParaRPr lang="nl-NL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Johanna Stichting</a:t>
            </a:r>
            <a:r>
              <a:rPr lang="nl-NL" sz="3200" dirty="0" smtClean="0"/>
              <a:t>: 9 december 1900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Tehuis voor gebrekkige en mismaakte kinderen</a:t>
            </a:r>
            <a:endParaRPr lang="en-GB" sz="3200" dirty="0"/>
          </a:p>
        </p:txBody>
      </p:sp>
      <p:pic>
        <p:nvPicPr>
          <p:cNvPr id="9" name="Picture 5" descr="Scannen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07654"/>
            <a:ext cx="3365277" cy="2724473"/>
          </a:xfrm>
          <a:noFill/>
          <a:ln/>
        </p:spPr>
      </p:pic>
      <p:sp>
        <p:nvSpPr>
          <p:cNvPr id="10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4427538" y="1762224"/>
            <a:ext cx="4040187" cy="2825750"/>
          </a:xfrm>
        </p:spPr>
        <p:txBody>
          <a:bodyPr/>
          <a:lstStyle/>
          <a:p>
            <a:r>
              <a:rPr lang="nl-NL" sz="2000" dirty="0" smtClean="0"/>
              <a:t>Jongens en meisjes</a:t>
            </a:r>
          </a:p>
          <a:p>
            <a:r>
              <a:rPr lang="nl-NL" sz="2000" dirty="0" smtClean="0"/>
              <a:t>Leeftijd van 3 tot 15 jaar</a:t>
            </a:r>
          </a:p>
          <a:p>
            <a:endParaRPr lang="nl-NL" sz="2000" dirty="0" smtClean="0"/>
          </a:p>
          <a:p>
            <a:r>
              <a:rPr lang="nl-NL" sz="2000" dirty="0" smtClean="0"/>
              <a:t>Uitgezonderd: idioten, blinden, doofstommen, kinderen met vallende ziekte of kinderen met besmettelijke ziekte</a:t>
            </a:r>
            <a:endParaRPr lang="en-GB" sz="2000" dirty="0" smtClean="0"/>
          </a:p>
        </p:txBody>
      </p:sp>
      <p:pic>
        <p:nvPicPr>
          <p:cNvPr id="11" name="Picture 5" descr="Scannen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851670"/>
            <a:ext cx="3009499" cy="243644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Testen met </a:t>
            </a:r>
            <a:r>
              <a:rPr lang="nl-NL" dirty="0" err="1" smtClean="0"/>
              <a:t>exoskeleton</a:t>
            </a:r>
            <a:endParaRPr lang="nl-NL" dirty="0"/>
          </a:p>
        </p:txBody>
      </p:sp>
      <p:pic>
        <p:nvPicPr>
          <p:cNvPr id="7" name="P_02 Compilat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491630"/>
            <a:ext cx="4509119" cy="3006079"/>
          </a:xfrm>
          <a:prstGeom prst="rect">
            <a:avLst/>
          </a:prstGeom>
        </p:spPr>
      </p:pic>
      <p:pic>
        <p:nvPicPr>
          <p:cNvPr id="7170" name="Picture 2" descr="http://www.flextension.nl/wp-content/themes/zbench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26827"/>
            <a:ext cx="1547664" cy="612875"/>
          </a:xfrm>
          <a:prstGeom prst="rect">
            <a:avLst/>
          </a:prstGeom>
          <a:noFill/>
        </p:spPr>
      </p:pic>
      <p:pic>
        <p:nvPicPr>
          <p:cNvPr id="7172" name="Picture 4" descr="http://www.imdi-sprint.nl/wp-content/uploads/2014/12/symbionics_Hi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067694"/>
            <a:ext cx="2050682" cy="1270174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539552" y="2427734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Samenwerkingsverband:</a:t>
            </a:r>
          </a:p>
          <a:p>
            <a:pPr>
              <a:buFontTx/>
              <a:buChar char="-"/>
            </a:pPr>
            <a:r>
              <a:rPr lang="nl-NL" dirty="0" err="1" smtClean="0"/>
              <a:t>Radboudumc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TU Twente</a:t>
            </a:r>
          </a:p>
          <a:p>
            <a:pPr>
              <a:buFontTx/>
              <a:buChar char="-"/>
            </a:pPr>
            <a:r>
              <a:rPr lang="nl-NL" dirty="0" smtClean="0"/>
              <a:t> TU Delft</a:t>
            </a:r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VUmc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020272" y="336383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Vervolgprojecten</a:t>
            </a:r>
          </a:p>
          <a:p>
            <a:r>
              <a:rPr lang="nl-NL" dirty="0" smtClean="0"/>
              <a:t>STW financiering en fondsen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48130" name="Picture 2" descr="http://images.firstcovers.com/covers/flash/d/diamonds_in_the_sky-1167523.jpg?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91630"/>
            <a:ext cx="809625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000" dirty="0" smtClean="0"/>
              <a:t>Cerebrale </a:t>
            </a:r>
            <a:r>
              <a:rPr lang="nl-NL" sz="2000" dirty="0" err="1" smtClean="0"/>
              <a:t>parese</a:t>
            </a:r>
            <a:endParaRPr lang="nl-NL" sz="2000" dirty="0" smtClean="0"/>
          </a:p>
          <a:p>
            <a:r>
              <a:rPr lang="nl-NL" sz="2000" dirty="0" smtClean="0"/>
              <a:t>Niet aangeboren hersenletsel</a:t>
            </a:r>
          </a:p>
          <a:p>
            <a:r>
              <a:rPr lang="nl-NL" sz="2000" dirty="0" err="1" smtClean="0"/>
              <a:t>Spina</a:t>
            </a:r>
            <a:r>
              <a:rPr lang="nl-NL" sz="2000" dirty="0" smtClean="0"/>
              <a:t> </a:t>
            </a:r>
            <a:r>
              <a:rPr lang="nl-NL" sz="2000" dirty="0" err="1" smtClean="0"/>
              <a:t>bifida</a:t>
            </a:r>
            <a:endParaRPr lang="nl-NL" sz="2000" dirty="0" smtClean="0"/>
          </a:p>
          <a:p>
            <a:r>
              <a:rPr lang="nl-NL" sz="2000" dirty="0" smtClean="0"/>
              <a:t>Amputaties</a:t>
            </a:r>
          </a:p>
          <a:p>
            <a:r>
              <a:rPr lang="nl-NL" sz="2000" dirty="0" smtClean="0"/>
              <a:t>Congenitale ledemaat afwijkingen</a:t>
            </a:r>
          </a:p>
          <a:p>
            <a:r>
              <a:rPr lang="nl-NL" sz="2000" dirty="0" err="1" smtClean="0"/>
              <a:t>Arthrogryposis</a:t>
            </a:r>
            <a:endParaRPr lang="nl-NL" sz="2000" dirty="0" smtClean="0"/>
          </a:p>
          <a:p>
            <a:r>
              <a:rPr lang="nl-NL" sz="2000" dirty="0" smtClean="0"/>
              <a:t>Skeletdysplasie</a:t>
            </a:r>
          </a:p>
          <a:p>
            <a:r>
              <a:rPr lang="nl-NL" sz="2000" dirty="0" smtClean="0"/>
              <a:t>Syndromen</a:t>
            </a:r>
          </a:p>
        </p:txBody>
      </p:sp>
      <p:pic>
        <p:nvPicPr>
          <p:cNvPr id="8" name="Tijdelijke aanduiding voor afbeelding 7" descr="Amalia kinderziekenhuis1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3112" r="3112"/>
          <a:stretch>
            <a:fillRect/>
          </a:stretch>
        </p:blipFill>
        <p:spPr/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doelgroepen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Polio </a:t>
            </a:r>
            <a:r>
              <a:rPr lang="nl-NL" dirty="0" err="1" smtClean="0"/>
              <a:t>myelitis</a:t>
            </a:r>
            <a:r>
              <a:rPr lang="nl-NL" dirty="0" smtClean="0"/>
              <a:t> epidemie</a:t>
            </a:r>
            <a:r>
              <a:rPr lang="nl-NL" dirty="0" smtClean="0">
                <a:cs typeface="Arial" charset="0"/>
              </a:rPr>
              <a:t>ën </a:t>
            </a:r>
            <a:endParaRPr lang="en-GB" dirty="0" smtClean="0"/>
          </a:p>
        </p:txBody>
      </p:sp>
      <p:pic>
        <p:nvPicPr>
          <p:cNvPr id="6" name="Picture 3" descr="poli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9622"/>
            <a:ext cx="152514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AB_polio_jenteiseng_mindre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t="5553" b="555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Non-invasieve</a:t>
            </a:r>
            <a:r>
              <a:rPr lang="nl-NL" dirty="0" smtClean="0"/>
              <a:t> beademing en </a:t>
            </a:r>
            <a:r>
              <a:rPr lang="nl-NL" dirty="0" err="1" smtClean="0"/>
              <a:t>invasieve</a:t>
            </a:r>
            <a:r>
              <a:rPr lang="nl-NL" dirty="0" smtClean="0"/>
              <a:t> beademing thuis mogelijk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Eerst </a:t>
            </a:r>
            <a:r>
              <a:rPr lang="nl-NL" b="1" dirty="0" err="1" smtClean="0"/>
              <a:t>Duchenne</a:t>
            </a:r>
            <a:r>
              <a:rPr lang="nl-NL" dirty="0" smtClean="0"/>
              <a:t> spierdystrofie</a:t>
            </a:r>
          </a:p>
          <a:p>
            <a:pPr lvl="1"/>
            <a:r>
              <a:rPr lang="nl-NL" dirty="0" smtClean="0"/>
              <a:t>Daarna ALS en</a:t>
            </a:r>
          </a:p>
          <a:p>
            <a:pPr lvl="1"/>
            <a:r>
              <a:rPr lang="nl-NL" dirty="0" smtClean="0"/>
              <a:t>Congenitale </a:t>
            </a:r>
            <a:r>
              <a:rPr lang="nl-NL" dirty="0" err="1" smtClean="0"/>
              <a:t>myopathieën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Sedert ‘80 jaren vorige eeuw</a:t>
            </a:r>
            <a:endParaRPr lang="nl-NL" dirty="0"/>
          </a:p>
        </p:txBody>
      </p:sp>
      <p:pic>
        <p:nvPicPr>
          <p:cNvPr id="5" name="Picture 4" descr="beerdrink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79662"/>
            <a:ext cx="399012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Progressieve aandoening en beademing</a:t>
            </a:r>
            <a:endParaRPr lang="nl-NL" sz="36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611560" y="1491630"/>
            <a:ext cx="4039200" cy="2826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nl-NL" sz="1600" b="1" dirty="0" err="1" smtClean="0">
                <a:solidFill>
                  <a:srgbClr val="000099"/>
                </a:solidFill>
              </a:rPr>
              <a:t>Bach</a:t>
            </a:r>
            <a:r>
              <a:rPr lang="nl-NL" sz="1600" b="1" dirty="0" smtClean="0">
                <a:solidFill>
                  <a:srgbClr val="000099"/>
                </a:solidFill>
              </a:rPr>
              <a:t> JR e.a.1991 Am J </a:t>
            </a:r>
            <a:r>
              <a:rPr lang="nl-NL" sz="1600" b="1" dirty="0" err="1" smtClean="0">
                <a:solidFill>
                  <a:srgbClr val="000099"/>
                </a:solidFill>
              </a:rPr>
              <a:t>Phys</a:t>
            </a:r>
            <a:r>
              <a:rPr lang="nl-NL" sz="1600" b="1" dirty="0" smtClean="0">
                <a:solidFill>
                  <a:srgbClr val="000099"/>
                </a:solidFill>
              </a:rPr>
              <a:t> Med </a:t>
            </a:r>
            <a:r>
              <a:rPr lang="nl-NL" sz="1600" b="1" dirty="0" err="1" smtClean="0">
                <a:solidFill>
                  <a:srgbClr val="000099"/>
                </a:solidFill>
              </a:rPr>
              <a:t>Rehab</a:t>
            </a:r>
            <a:r>
              <a:rPr lang="nl-NL" sz="1600" b="1" dirty="0" smtClean="0">
                <a:solidFill>
                  <a:srgbClr val="000099"/>
                </a:solidFill>
              </a:rPr>
              <a:t> 70:</a:t>
            </a:r>
          </a:p>
          <a:p>
            <a:pPr>
              <a:buFontTx/>
              <a:buNone/>
              <a:defRPr/>
            </a:pPr>
            <a:r>
              <a:rPr lang="nl-NL" sz="1600" b="1" dirty="0" smtClean="0">
                <a:solidFill>
                  <a:srgbClr val="000099"/>
                </a:solidFill>
              </a:rPr>
              <a:t>129-35</a:t>
            </a:r>
            <a:r>
              <a:rPr lang="nl-NL" sz="1600" dirty="0" smtClean="0">
                <a:solidFill>
                  <a:srgbClr val="000099"/>
                </a:solidFill>
              </a:rPr>
              <a:t>. Life </a:t>
            </a:r>
            <a:r>
              <a:rPr lang="nl-NL" sz="1600" dirty="0" err="1" smtClean="0">
                <a:solidFill>
                  <a:srgbClr val="000099"/>
                </a:solidFill>
              </a:rPr>
              <a:t>satisfaction</a:t>
            </a:r>
            <a:r>
              <a:rPr lang="nl-NL" sz="1600" dirty="0" smtClean="0">
                <a:solidFill>
                  <a:srgbClr val="000099"/>
                </a:solidFill>
              </a:rPr>
              <a:t> of </a:t>
            </a:r>
            <a:r>
              <a:rPr lang="nl-NL" sz="1600" dirty="0" err="1" smtClean="0">
                <a:solidFill>
                  <a:srgbClr val="000099"/>
                </a:solidFill>
              </a:rPr>
              <a:t>individuals</a:t>
            </a:r>
            <a:r>
              <a:rPr lang="nl-NL" sz="1600" dirty="0" smtClean="0">
                <a:solidFill>
                  <a:srgbClr val="000099"/>
                </a:solidFill>
              </a:rPr>
              <a:t> </a:t>
            </a:r>
            <a:r>
              <a:rPr lang="nl-NL" sz="1600" dirty="0" err="1" smtClean="0">
                <a:solidFill>
                  <a:srgbClr val="000099"/>
                </a:solidFill>
              </a:rPr>
              <a:t>with</a:t>
            </a:r>
            <a:r>
              <a:rPr lang="nl-NL" sz="1600" dirty="0" smtClean="0">
                <a:solidFill>
                  <a:srgbClr val="000099"/>
                </a:solidFill>
              </a:rPr>
              <a:t> DMD </a:t>
            </a:r>
            <a:r>
              <a:rPr lang="nl-NL" sz="1600" dirty="0" err="1" smtClean="0">
                <a:solidFill>
                  <a:srgbClr val="000099"/>
                </a:solidFill>
              </a:rPr>
              <a:t>using</a:t>
            </a:r>
            <a:r>
              <a:rPr lang="nl-NL" sz="1600" dirty="0" smtClean="0">
                <a:solidFill>
                  <a:srgbClr val="000099"/>
                </a:solidFill>
              </a:rPr>
              <a:t> long term </a:t>
            </a:r>
            <a:r>
              <a:rPr lang="nl-NL" sz="1600" dirty="0" err="1" smtClean="0">
                <a:solidFill>
                  <a:srgbClr val="000099"/>
                </a:solidFill>
              </a:rPr>
              <a:t>ventilatory</a:t>
            </a:r>
            <a:r>
              <a:rPr lang="nl-NL" sz="1600" dirty="0" smtClean="0">
                <a:solidFill>
                  <a:srgbClr val="000099"/>
                </a:solidFill>
              </a:rPr>
              <a:t> support</a:t>
            </a:r>
          </a:p>
          <a:p>
            <a:pPr>
              <a:buFontTx/>
              <a:buNone/>
              <a:defRPr/>
            </a:pPr>
            <a:endParaRPr lang="nl-NL" sz="1600" dirty="0" smtClean="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nl-NL" sz="1600" dirty="0" err="1" smtClean="0"/>
              <a:t>youngsters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DMD </a:t>
            </a:r>
            <a:r>
              <a:rPr lang="nl-NL" sz="1600" dirty="0" err="1" smtClean="0"/>
              <a:t>regard</a:t>
            </a:r>
            <a:r>
              <a:rPr lang="nl-NL" sz="1600" dirty="0" smtClean="0"/>
              <a:t> </a:t>
            </a:r>
            <a:r>
              <a:rPr lang="nl-NL" sz="1600" dirty="0" err="1" smtClean="0"/>
              <a:t>their</a:t>
            </a:r>
            <a:r>
              <a:rPr lang="nl-NL" sz="1600" dirty="0" smtClean="0"/>
              <a:t> </a:t>
            </a:r>
            <a:r>
              <a:rPr lang="nl-NL" sz="1600" dirty="0" err="1" smtClean="0"/>
              <a:t>QoL</a:t>
            </a:r>
            <a:r>
              <a:rPr lang="nl-NL" sz="1600" dirty="0" smtClean="0"/>
              <a:t> </a:t>
            </a:r>
            <a:r>
              <a:rPr lang="nl-NL" sz="1600" dirty="0" err="1" smtClean="0"/>
              <a:t>nearly</a:t>
            </a:r>
            <a:r>
              <a:rPr lang="nl-NL" sz="1600" dirty="0" smtClean="0"/>
              <a:t> as </a:t>
            </a:r>
            <a:r>
              <a:rPr lang="nl-NL" sz="1600" dirty="0" err="1" smtClean="0"/>
              <a:t>comparable</a:t>
            </a:r>
            <a:r>
              <a:rPr lang="nl-NL" sz="1600" dirty="0" smtClean="0"/>
              <a:t> to </a:t>
            </a:r>
            <a:r>
              <a:rPr lang="nl-NL" sz="1600" dirty="0" err="1" smtClean="0"/>
              <a:t>healthy</a:t>
            </a:r>
            <a:r>
              <a:rPr lang="nl-NL" sz="1600" dirty="0" smtClean="0"/>
              <a:t> </a:t>
            </a:r>
            <a:r>
              <a:rPr lang="nl-NL" sz="1600" dirty="0" err="1" smtClean="0"/>
              <a:t>persons</a:t>
            </a:r>
            <a:endParaRPr lang="nl-NL" sz="1600" dirty="0" smtClean="0"/>
          </a:p>
          <a:p>
            <a:pPr lvl="1">
              <a:buFont typeface="Wingdings" pitchFamily="2" charset="2"/>
              <a:buNone/>
              <a:defRPr/>
            </a:pPr>
            <a:r>
              <a:rPr kumimoji="1" lang="nl-NL" sz="1600" dirty="0" err="1" smtClean="0">
                <a:latin typeface="+mj-lt"/>
              </a:rPr>
              <a:t>parents</a:t>
            </a:r>
            <a:r>
              <a:rPr kumimoji="1" lang="nl-NL" sz="1600" dirty="0" smtClean="0">
                <a:latin typeface="+mj-lt"/>
              </a:rPr>
              <a:t> </a:t>
            </a:r>
            <a:r>
              <a:rPr kumimoji="1" lang="nl-NL" sz="1600" dirty="0" err="1" smtClean="0">
                <a:latin typeface="+mj-lt"/>
              </a:rPr>
              <a:t>regard</a:t>
            </a:r>
            <a:r>
              <a:rPr kumimoji="1" lang="nl-NL" sz="1600" dirty="0" smtClean="0">
                <a:latin typeface="+mj-lt"/>
              </a:rPr>
              <a:t> the </a:t>
            </a:r>
            <a:r>
              <a:rPr kumimoji="1" lang="nl-NL" sz="1600" dirty="0" err="1" smtClean="0">
                <a:latin typeface="+mj-lt"/>
              </a:rPr>
              <a:t>QoL</a:t>
            </a:r>
            <a:r>
              <a:rPr kumimoji="1" lang="nl-NL" sz="1600" dirty="0" smtClean="0">
                <a:latin typeface="+mj-lt"/>
              </a:rPr>
              <a:t> of </a:t>
            </a:r>
            <a:r>
              <a:rPr kumimoji="1" lang="nl-NL" sz="1600" dirty="0" err="1" smtClean="0">
                <a:latin typeface="+mj-lt"/>
              </a:rPr>
              <a:t>their</a:t>
            </a:r>
            <a:r>
              <a:rPr kumimoji="1" lang="nl-NL" sz="1600" dirty="0" smtClean="0">
                <a:latin typeface="+mj-lt"/>
              </a:rPr>
              <a:t> </a:t>
            </a:r>
            <a:r>
              <a:rPr kumimoji="1" lang="nl-NL" sz="1600" dirty="0" err="1" smtClean="0">
                <a:latin typeface="+mj-lt"/>
              </a:rPr>
              <a:t>sons</a:t>
            </a:r>
            <a:r>
              <a:rPr kumimoji="1" lang="nl-NL" sz="1600" dirty="0" smtClean="0">
                <a:latin typeface="+mj-lt"/>
              </a:rPr>
              <a:t> as </a:t>
            </a:r>
            <a:r>
              <a:rPr kumimoji="1" lang="nl-NL" sz="1600" dirty="0" err="1" smtClean="0">
                <a:latin typeface="+mj-lt"/>
              </a:rPr>
              <a:t>lower</a:t>
            </a:r>
            <a:endParaRPr kumimoji="1" lang="nl-NL" sz="1600" dirty="0" smtClean="0">
              <a:latin typeface="+mj-lt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kumimoji="1" lang="nl-NL" sz="1600" dirty="0" smtClean="0">
                <a:latin typeface="+mj-lt"/>
              </a:rPr>
              <a:t>professional </a:t>
            </a:r>
            <a:r>
              <a:rPr kumimoji="1" lang="nl-NL" sz="1600" dirty="0" err="1" smtClean="0">
                <a:latin typeface="+mj-lt"/>
              </a:rPr>
              <a:t>regard</a:t>
            </a:r>
            <a:r>
              <a:rPr kumimoji="1" lang="nl-NL" sz="1600" dirty="0" smtClean="0">
                <a:latin typeface="+mj-lt"/>
              </a:rPr>
              <a:t> the </a:t>
            </a:r>
            <a:r>
              <a:rPr kumimoji="1" lang="nl-NL" sz="1600" dirty="0" err="1" smtClean="0">
                <a:latin typeface="+mj-lt"/>
              </a:rPr>
              <a:t>QoL</a:t>
            </a:r>
            <a:r>
              <a:rPr kumimoji="1" lang="nl-NL" sz="1600" dirty="0" smtClean="0">
                <a:latin typeface="+mj-lt"/>
              </a:rPr>
              <a:t> of boys as low</a:t>
            </a:r>
            <a:endParaRPr kumimoji="1" lang="en-GB" sz="1600" dirty="0" smtClean="0">
              <a:latin typeface="+mj-lt"/>
            </a:endParaRPr>
          </a:p>
          <a:p>
            <a:pPr lvl="1">
              <a:buFont typeface="Wingdings" pitchFamily="2" charset="2"/>
              <a:buNone/>
              <a:defRPr/>
            </a:pPr>
            <a:endParaRPr kumimoji="1" lang="en-GB" sz="1600" b="1" dirty="0" smtClean="0">
              <a:latin typeface="Arial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nl-NL" sz="1600" b="1" dirty="0" smtClean="0"/>
          </a:p>
          <a:p>
            <a:pPr lvl="1">
              <a:defRPr/>
            </a:pPr>
            <a:endParaRPr lang="nl-NL" sz="1600" b="1" dirty="0" smtClean="0"/>
          </a:p>
          <a:p>
            <a:pPr lvl="1">
              <a:defRPr/>
            </a:pPr>
            <a:endParaRPr lang="nl-NL" sz="1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57800" y="1275606"/>
            <a:ext cx="3490664" cy="12241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Gibson B </a:t>
            </a:r>
            <a:r>
              <a:rPr kumimoji="0" lang="nl-N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Chest</a:t>
            </a: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2001; 119: 940-6</a:t>
            </a:r>
            <a:b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 term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ventilation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patients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DMD: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physicians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beliefs</a:t>
            </a: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nl-N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practices</a:t>
            </a:r>
            <a:endParaRPr kumimoji="0" lang="nl-N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85147" y="2730282"/>
            <a:ext cx="32752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nl-NL" sz="1600" dirty="0"/>
              <a:t>25 % of the </a:t>
            </a:r>
            <a:r>
              <a:rPr lang="nl-NL" sz="1600" u="sng" dirty="0" err="1"/>
              <a:t>physicians</a:t>
            </a:r>
            <a:r>
              <a:rPr lang="nl-NL" sz="1600" dirty="0"/>
              <a:t> </a:t>
            </a:r>
            <a:r>
              <a:rPr lang="nl-NL" sz="1600" dirty="0" err="1"/>
              <a:t>did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mention</a:t>
            </a:r>
            <a:r>
              <a:rPr lang="nl-NL" sz="1600" dirty="0"/>
              <a:t> long term </a:t>
            </a:r>
            <a:r>
              <a:rPr lang="nl-NL" sz="1600" dirty="0" err="1"/>
              <a:t>ventilation</a:t>
            </a:r>
            <a:r>
              <a:rPr lang="nl-NL" sz="1600" dirty="0"/>
              <a:t>, </a:t>
            </a:r>
            <a:r>
              <a:rPr lang="nl-NL" sz="1600" dirty="0" err="1"/>
              <a:t>because</a:t>
            </a:r>
            <a:r>
              <a:rPr lang="nl-NL" sz="1600" dirty="0"/>
              <a:t> </a:t>
            </a:r>
            <a:r>
              <a:rPr lang="nl-NL" sz="1600" dirty="0" err="1"/>
              <a:t>they</a:t>
            </a:r>
            <a:r>
              <a:rPr lang="nl-NL" sz="1600" dirty="0"/>
              <a:t> </a:t>
            </a:r>
            <a:r>
              <a:rPr lang="nl-NL" sz="1600" dirty="0" err="1"/>
              <a:t>thought</a:t>
            </a:r>
            <a:r>
              <a:rPr lang="nl-NL" sz="1600" dirty="0"/>
              <a:t> </a:t>
            </a:r>
            <a:r>
              <a:rPr lang="nl-NL" sz="1600" dirty="0" err="1"/>
              <a:t>QoL</a:t>
            </a:r>
            <a:r>
              <a:rPr lang="nl-NL" sz="1600" dirty="0"/>
              <a:t> as low </a:t>
            </a:r>
            <a:r>
              <a:rPr lang="nl-NL" sz="1600" dirty="0" err="1"/>
              <a:t>using</a:t>
            </a:r>
            <a:r>
              <a:rPr lang="nl-NL" sz="1600" dirty="0"/>
              <a:t> long term </a:t>
            </a:r>
            <a:r>
              <a:rPr lang="nl-NL" sz="1600" dirty="0" err="1"/>
              <a:t>ventilation</a:t>
            </a:r>
            <a:endParaRPr lang="nl-NL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dirty="0" smtClean="0">
                <a:solidFill>
                  <a:srgbClr val="FF6600"/>
                </a:solidFill>
                <a:cs typeface="Arial" charset="0"/>
              </a:rPr>
              <a:t>Overleving bij spierziekte van </a:t>
            </a:r>
            <a:r>
              <a:rPr lang="nl-NL" sz="3200" dirty="0" err="1" smtClean="0">
                <a:solidFill>
                  <a:srgbClr val="FF6600"/>
                </a:solidFill>
                <a:cs typeface="Arial" charset="0"/>
              </a:rPr>
              <a:t>Duchenne</a:t>
            </a:r>
            <a:endParaRPr lang="en-GB" sz="3200" dirty="0" smtClean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22000" y="1419622"/>
            <a:ext cx="8100000" cy="315263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 dirty="0" err="1" smtClean="0">
                <a:cs typeface="Arial" charset="0"/>
              </a:rPr>
              <a:t>Gemid</a:t>
            </a:r>
            <a:r>
              <a:rPr lang="nl-NL" dirty="0" smtClean="0">
                <a:cs typeface="Arial" charset="0"/>
              </a:rPr>
              <a:t>. overlevingstijd in 60’s: </a:t>
            </a:r>
            <a:r>
              <a:rPr lang="nl-NL" b="1" dirty="0" smtClean="0">
                <a:solidFill>
                  <a:srgbClr val="0070C0"/>
                </a:solidFill>
                <a:cs typeface="Arial" charset="0"/>
              </a:rPr>
              <a:t>14,4</a:t>
            </a:r>
            <a:r>
              <a:rPr lang="nl-NL" dirty="0" smtClean="0">
                <a:cs typeface="Arial" charset="0"/>
              </a:rPr>
              <a:t> jaren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 err="1" smtClean="0">
                <a:cs typeface="Arial" charset="0"/>
              </a:rPr>
              <a:t>Gemid</a:t>
            </a:r>
            <a:r>
              <a:rPr lang="nl-NL" dirty="0" smtClean="0">
                <a:cs typeface="Arial" charset="0"/>
              </a:rPr>
              <a:t>. overlevingstijd in 2002: </a:t>
            </a:r>
            <a:r>
              <a:rPr lang="nl-NL" b="1" dirty="0" smtClean="0">
                <a:solidFill>
                  <a:srgbClr val="0070C0"/>
                </a:solidFill>
                <a:cs typeface="Arial" charset="0"/>
              </a:rPr>
              <a:t>25,3</a:t>
            </a:r>
            <a:r>
              <a:rPr lang="nl-NL" b="1" dirty="0" smtClean="0">
                <a:cs typeface="Arial" charset="0"/>
              </a:rPr>
              <a:t> </a:t>
            </a:r>
            <a:r>
              <a:rPr lang="nl-NL" dirty="0" smtClean="0">
                <a:cs typeface="Arial" charset="0"/>
              </a:rPr>
              <a:t>jaren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NL" sz="1800" dirty="0" smtClean="0">
                <a:cs typeface="Arial" charset="0"/>
              </a:rPr>
              <a:t>	Eagle et al, 2002 (beademing)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 err="1" smtClean="0">
                <a:cs typeface="Arial" charset="0"/>
              </a:rPr>
              <a:t>Gemid</a:t>
            </a:r>
            <a:r>
              <a:rPr lang="nl-NL" dirty="0" smtClean="0">
                <a:cs typeface="Arial" charset="0"/>
              </a:rPr>
              <a:t>. overlevingstijd in 2007: </a:t>
            </a:r>
            <a:r>
              <a:rPr lang="nl-NL" b="1" dirty="0" smtClean="0">
                <a:solidFill>
                  <a:srgbClr val="0070C0"/>
                </a:solidFill>
                <a:cs typeface="Arial" charset="0"/>
              </a:rPr>
              <a:t>30</a:t>
            </a:r>
            <a:r>
              <a:rPr lang="nl-NL" b="1" dirty="0" smtClean="0">
                <a:cs typeface="Arial" charset="0"/>
              </a:rPr>
              <a:t> </a:t>
            </a:r>
            <a:r>
              <a:rPr lang="nl-NL" dirty="0" smtClean="0">
                <a:cs typeface="Arial" charset="0"/>
              </a:rPr>
              <a:t>jaren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NL" sz="1800" dirty="0" smtClean="0">
                <a:cs typeface="Arial" charset="0"/>
              </a:rPr>
              <a:t>	Eagle et al 2007 (beademing en scoliose operatie)</a:t>
            </a:r>
          </a:p>
          <a:p>
            <a:pPr eaLnBrk="1" hangingPunct="1">
              <a:lnSpc>
                <a:spcPct val="150000"/>
              </a:lnSpc>
            </a:pPr>
            <a:r>
              <a:rPr lang="nl-NL" dirty="0" smtClean="0">
                <a:cs typeface="Arial" charset="0"/>
              </a:rPr>
              <a:t>Nu schatting: </a:t>
            </a:r>
            <a:r>
              <a:rPr lang="nl-NL" dirty="0" err="1" smtClean="0">
                <a:cs typeface="Arial" charset="0"/>
              </a:rPr>
              <a:t>gemid</a:t>
            </a:r>
            <a:r>
              <a:rPr lang="nl-NL" dirty="0" smtClean="0">
                <a:cs typeface="Arial" charset="0"/>
              </a:rPr>
              <a:t>. overlevingstijd van </a:t>
            </a:r>
            <a:r>
              <a:rPr lang="nl-NL" b="1" dirty="0" smtClean="0">
                <a:solidFill>
                  <a:srgbClr val="0070C0"/>
                </a:solidFill>
                <a:cs typeface="Arial" charset="0"/>
              </a:rPr>
              <a:t>35</a:t>
            </a:r>
            <a:r>
              <a:rPr lang="nl-NL" dirty="0" smtClean="0">
                <a:cs typeface="Arial" charset="0"/>
              </a:rPr>
              <a:t> jaren en zal toenemen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NL" sz="1800" dirty="0" smtClean="0">
                <a:cs typeface="Arial" charset="0"/>
              </a:rPr>
              <a:t>	</a:t>
            </a:r>
            <a:r>
              <a:rPr lang="nl-NL" sz="1800" dirty="0" err="1" smtClean="0">
                <a:cs typeface="Arial" charset="0"/>
              </a:rPr>
              <a:t>Kohler</a:t>
            </a:r>
            <a:r>
              <a:rPr lang="nl-NL" sz="1800" dirty="0" smtClean="0">
                <a:cs typeface="Arial" charset="0"/>
              </a:rPr>
              <a:t> et al 2008 (hartmedicatie en antibiotica)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GB" sz="18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>
                <a:solidFill>
                  <a:srgbClr val="FF6600"/>
                </a:solidFill>
              </a:rPr>
              <a:t>Determinanten van kwaliteit van leven bij volwassenen met  </a:t>
            </a:r>
            <a:r>
              <a:rPr lang="nl-NL" sz="2800" dirty="0" smtClean="0">
                <a:solidFill>
                  <a:srgbClr val="FF6600"/>
                </a:solidFill>
              </a:rPr>
              <a:t>Duchenne </a:t>
            </a:r>
            <a:r>
              <a:rPr lang="nl-NL" sz="2800" dirty="0" err="1" smtClean="0">
                <a:solidFill>
                  <a:srgbClr val="FF6600"/>
                </a:solidFill>
              </a:rPr>
              <a:t>Muscular</a:t>
            </a:r>
            <a:r>
              <a:rPr lang="nl-NL" sz="2800" dirty="0" smtClean="0">
                <a:solidFill>
                  <a:srgbClr val="FF6600"/>
                </a:solidFill>
              </a:rPr>
              <a:t> </a:t>
            </a:r>
            <a:r>
              <a:rPr lang="nl-NL" sz="2800" dirty="0" err="1" smtClean="0">
                <a:solidFill>
                  <a:srgbClr val="FF6600"/>
                </a:solidFill>
              </a:rPr>
              <a:t>Dystrophy</a:t>
            </a:r>
            <a:endParaRPr lang="nl-NL" sz="2800" dirty="0" smtClean="0">
              <a:solidFill>
                <a:srgbClr val="FF66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522288" y="1761974"/>
            <a:ext cx="4337744" cy="282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l-NL" dirty="0" err="1" smtClean="0">
                <a:solidFill>
                  <a:srgbClr val="0070C0"/>
                </a:solidFill>
              </a:rPr>
              <a:t>Rahbek</a:t>
            </a:r>
            <a:r>
              <a:rPr lang="nl-NL" dirty="0" smtClean="0">
                <a:solidFill>
                  <a:srgbClr val="0070C0"/>
                </a:solidFill>
              </a:rPr>
              <a:t> et al. </a:t>
            </a:r>
            <a:r>
              <a:rPr lang="nl-NL" dirty="0" err="1" smtClean="0">
                <a:solidFill>
                  <a:srgbClr val="0070C0"/>
                </a:solidFill>
              </a:rPr>
              <a:t>Pediatr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Rehabil</a:t>
            </a:r>
            <a:r>
              <a:rPr lang="nl-NL" dirty="0" smtClean="0">
                <a:solidFill>
                  <a:srgbClr val="0070C0"/>
                </a:solidFill>
              </a:rPr>
              <a:t> 2005; 8: 17-28</a:t>
            </a:r>
          </a:p>
          <a:p>
            <a:pPr>
              <a:buFont typeface="Wingdings" pitchFamily="2" charset="2"/>
              <a:buNone/>
            </a:pP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smtClean="0">
                <a:solidFill>
                  <a:srgbClr val="0070C0"/>
                </a:solidFill>
              </a:rPr>
              <a:t>Volwassenen met DMD: observaties bij een toenemende populatie van onverwachte </a:t>
            </a:r>
            <a:r>
              <a:rPr lang="nl-NL" dirty="0" err="1" smtClean="0">
                <a:solidFill>
                  <a:srgbClr val="0070C0"/>
                </a:solidFill>
              </a:rPr>
              <a:t>patienten</a:t>
            </a:r>
            <a:endParaRPr lang="nl-NL" dirty="0" smtClean="0">
              <a:solidFill>
                <a:srgbClr val="0070C0"/>
              </a:solidFill>
            </a:endParaRPr>
          </a:p>
          <a:p>
            <a:pPr lvl="1"/>
            <a:r>
              <a:rPr lang="nl-NL" b="1" dirty="0" smtClean="0"/>
              <a:t>Onderwijs op niveau</a:t>
            </a:r>
            <a:endParaRPr lang="nl-NL" b="1" dirty="0" smtClean="0"/>
          </a:p>
          <a:p>
            <a:pPr lvl="1"/>
            <a:endParaRPr lang="nl-NL" b="1" dirty="0" smtClean="0"/>
          </a:p>
          <a:p>
            <a:pPr lvl="1"/>
            <a:r>
              <a:rPr lang="nl-NL" b="1" dirty="0" smtClean="0"/>
              <a:t>relaties</a:t>
            </a:r>
            <a:endParaRPr lang="nl-NL" b="1" dirty="0" smtClean="0"/>
          </a:p>
        </p:txBody>
      </p:sp>
      <p:pic>
        <p:nvPicPr>
          <p:cNvPr id="7" name="Picture 6" descr="http://www.eo.nl/db.images/8850467/image.pn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/>
          <a:srcRect l="7815" r="7815"/>
          <a:stretch>
            <a:fillRect/>
          </a:stretch>
        </p:blipFill>
        <p:spPr bwMode="auto">
          <a:xfrm>
            <a:off x="5280174" y="1779662"/>
            <a:ext cx="33423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latin typeface="Arial" charset="0"/>
                <a:ea typeface="ＭＳ Ｐゴシック" pitchFamily="34" charset="-128"/>
                <a:cs typeface="Arial" charset="0"/>
              </a:rPr>
              <a:t>Leren van het heden voor de toekomst</a:t>
            </a:r>
            <a:br>
              <a:rPr lang="nl-NL" sz="32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l-NL" sz="3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2892" y="1091654"/>
            <a:ext cx="3939108" cy="3167807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rgbClr val="0070C0"/>
                </a:solidFill>
              </a:rPr>
              <a:t>Gibson et al.</a:t>
            </a:r>
            <a:r>
              <a:rPr lang="en-GB" dirty="0" smtClean="0">
                <a:solidFill>
                  <a:srgbClr val="0070C0"/>
                </a:solidFill>
              </a:rPr>
              <a:t> Sociology of Health &amp; Illness, 2009,31(4): 554-568</a:t>
            </a:r>
            <a:endParaRPr lang="nl-NL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nl-NL" b="1" dirty="0" smtClean="0"/>
          </a:p>
          <a:p>
            <a:pPr>
              <a:defRPr/>
            </a:pPr>
            <a:r>
              <a:rPr lang="en-GB" dirty="0" smtClean="0"/>
              <a:t>‘</a:t>
            </a:r>
            <a:r>
              <a:rPr lang="en-GB" b="1" dirty="0" smtClean="0"/>
              <a:t>Futureless persons</a:t>
            </a:r>
            <a:r>
              <a:rPr lang="en-GB" dirty="0" smtClean="0"/>
              <a:t>’: </a:t>
            </a:r>
            <a:r>
              <a:rPr lang="en-GB" dirty="0" err="1" smtClean="0"/>
              <a:t>veranderende</a:t>
            </a:r>
            <a:r>
              <a:rPr lang="en-GB" dirty="0" smtClean="0"/>
              <a:t> </a:t>
            </a:r>
            <a:r>
              <a:rPr lang="en-GB" dirty="0" err="1" smtClean="0"/>
              <a:t>verwachtingen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progressieve</a:t>
            </a:r>
            <a:r>
              <a:rPr lang="en-GB" dirty="0" smtClean="0"/>
              <a:t> </a:t>
            </a:r>
            <a:r>
              <a:rPr lang="en-GB" dirty="0" err="1" smtClean="0"/>
              <a:t>aandoening</a:t>
            </a:r>
            <a:endParaRPr lang="nl-NL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l-NL" b="1" dirty="0" smtClean="0"/>
              <a:t> Leven bij de dag</a:t>
            </a:r>
          </a:p>
          <a:p>
            <a:pPr>
              <a:buFont typeface="Wingdings" pitchFamily="2" charset="2"/>
              <a:buChar char="q"/>
              <a:defRPr/>
            </a:pPr>
            <a:endParaRPr lang="nl-NL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l-NL" b="1" dirty="0" smtClean="0"/>
              <a:t> Werken als nutteloos ervaren</a:t>
            </a:r>
          </a:p>
          <a:p>
            <a:pPr>
              <a:buFont typeface="Wingdings" pitchFamily="2" charset="2"/>
              <a:buChar char="q"/>
              <a:defRPr/>
            </a:pPr>
            <a:endParaRPr lang="nl-NL" b="1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nl-NL" b="1" dirty="0" smtClean="0"/>
              <a:t> Vriendschappen niet durven aan te gaan</a:t>
            </a:r>
          </a:p>
          <a:p>
            <a:pPr>
              <a:buFont typeface="Wingdings" pitchFamily="2" charset="2"/>
              <a:buChar char="q"/>
              <a:defRPr/>
            </a:pPr>
            <a:endParaRPr lang="nl-NL" b="1" dirty="0" smtClean="0"/>
          </a:p>
          <a:p>
            <a:pPr>
              <a:defRPr/>
            </a:pPr>
            <a:endParaRPr lang="nl-NL" b="1" dirty="0" smtClean="0"/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</p:txBody>
      </p:sp>
      <p:sp>
        <p:nvSpPr>
          <p:cNvPr id="13316" name="Tijdelijke aanduiding voor dianumm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A9C36-21D1-427A-BB4B-4C567117DFA7}" type="slidenum">
              <a:rPr lang="nl-NL" smtClean="0"/>
              <a:pPr/>
              <a:t>9</a:t>
            </a:fld>
            <a:endParaRPr lang="nl-NL" smtClean="0"/>
          </a:p>
        </p:txBody>
      </p:sp>
      <p:pic>
        <p:nvPicPr>
          <p:cNvPr id="13317" name="Picture 2" descr="http://bezinningsmoment.punt.nl/upload/tshirt_pluk_de_d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795" y="2552495"/>
            <a:ext cx="3324076" cy="1727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8" name="Picture 4" descr="http://koesterkind.nl/img/palliatief/palliatief_logo3_kle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208" y="1736266"/>
            <a:ext cx="1004590" cy="78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Z_60jaar_16x9_variant_A">
  <a:themeElements>
    <a:clrScheme name="Radboudumc_AKZ_60jaar">
      <a:dk1>
        <a:srgbClr val="000000"/>
      </a:dk1>
      <a:lt1>
        <a:sysClr val="window" lastClr="FFFFFF"/>
      </a:lt1>
      <a:dk2>
        <a:srgbClr val="F68B1F"/>
      </a:dk2>
      <a:lt2>
        <a:srgbClr val="FFFFFF"/>
      </a:lt2>
      <a:accent1>
        <a:srgbClr val="FDB933"/>
      </a:accent1>
      <a:accent2>
        <a:srgbClr val="F68B1F"/>
      </a:accent2>
      <a:accent3>
        <a:srgbClr val="A7BE39"/>
      </a:accent3>
      <a:accent4>
        <a:srgbClr val="00AFDC"/>
      </a:accent4>
      <a:accent5>
        <a:srgbClr val="A5A0CF"/>
      </a:accent5>
      <a:accent6>
        <a:srgbClr val="DCDCDC"/>
      </a:accent6>
      <a:hlink>
        <a:srgbClr val="FDB933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86B23A46C814BB312BCC67C3D0A75" ma:contentTypeVersion="2" ma:contentTypeDescription="Een nieuw document maken." ma:contentTypeScope="" ma:versionID="64821499a4a8992848d94473ccc6e191">
  <xsd:schema xmlns:xsd="http://www.w3.org/2001/XMLSchema" xmlns:p="http://schemas.microsoft.com/office/2006/metadata/properties" xmlns:ns2="b73facf3-0397-4e8c-983a-b0f63a024c5d" targetNamespace="http://schemas.microsoft.com/office/2006/metadata/properties" ma:root="true" ma:fieldsID="18da6b20a4eadb4ea1dfe0926d7bfc75" ns2:_="">
    <xsd:import namespace="b73facf3-0397-4e8c-983a-b0f63a024c5d"/>
    <xsd:element name="properties">
      <xsd:complexType>
        <xsd:sequence>
          <xsd:element name="documentManagement">
            <xsd:complexType>
              <xsd:all>
                <xsd:element ref="ns2:Categori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73facf3-0397-4e8c-983a-b0f63a024c5d" elementFormDefault="qualified">
    <xsd:import namespace="http://schemas.microsoft.com/office/2006/documentManagement/types"/>
    <xsd:element name="Categorie" ma:index="8" ma:displayName="Categorie" ma:default="1. Nieuwsbrief" ma:format="Dropdown" ma:internalName="Categorie">
      <xsd:simpleType>
        <xsd:restriction base="dms:Choice">
          <xsd:enumeration value="1. Nieuwsbrief"/>
          <xsd:enumeration value="2. Basisstramien"/>
          <xsd:enumeration value="3. Powerpoi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ie xmlns="b73facf3-0397-4e8c-983a-b0f63a024c5d">3. Powerpoint</Categorie>
  </documentManagement>
</p:properties>
</file>

<file path=customXml/itemProps1.xml><?xml version="1.0" encoding="utf-8"?>
<ds:datastoreItem xmlns:ds="http://schemas.openxmlformats.org/officeDocument/2006/customXml" ds:itemID="{1CB14FFC-EDB4-4748-9AF1-F5172D279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facf3-0397-4e8c-983a-b0f63a024c5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C5EB5EF-875F-430B-97E1-2C3FE3B0B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49BC2-1FEA-40E8-BA2D-1D7D97F10C9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b73facf3-0397-4e8c-983a-b0f63a024c5d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AKZ_60jaar_16x9_variant_A</Template>
  <TotalTime>51</TotalTime>
  <Words>789</Words>
  <Application>Microsoft Office PowerPoint</Application>
  <PresentationFormat>Diavoorstelling (16:9)</PresentationFormat>
  <Paragraphs>116</Paragraphs>
  <Slides>21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AKZ_60jaar_16x9_variant_A</vt:lpstr>
      <vt:lpstr>Progressie in de kinderrevalidatie van DMD</vt:lpstr>
      <vt:lpstr>Johanna Stichting: 9 december 1900 Tehuis voor gebrekkige en mismaakte kinderen</vt:lpstr>
      <vt:lpstr>Traditionele doelgroepen</vt:lpstr>
      <vt:lpstr>Polio myelitis epidemieën </vt:lpstr>
      <vt:lpstr>Sedert ‘80 jaren vorige eeuw</vt:lpstr>
      <vt:lpstr>Progressieve aandoening en beademing</vt:lpstr>
      <vt:lpstr>Overleving bij spierziekte van Duchenne</vt:lpstr>
      <vt:lpstr>Determinanten van kwaliteit van leven bij volwassenen met  Duchenne Muscular Dystrophy</vt:lpstr>
      <vt:lpstr>Leren van het heden voor de toekomst </vt:lpstr>
      <vt:lpstr>Medische en sociale kosten</vt:lpstr>
      <vt:lpstr>Organisatie DMD Radboudumc</vt:lpstr>
      <vt:lpstr>Waarom centrering follow up DMD?</vt:lpstr>
      <vt:lpstr>Behandeling met corticosteroiden</vt:lpstr>
      <vt:lpstr>Gewichtstoename op basis van prednison bij DMD:  statisch niet significant verschillend</vt:lpstr>
      <vt:lpstr>Nieuwe behandelingen: Exon skipping = mRNA bewerking</vt:lpstr>
      <vt:lpstr>Hogere levensverwachting vraagt om andere aanpak en bewustwording van “nieuwe problemen”</vt:lpstr>
      <vt:lpstr>Training met ondersteuning</vt:lpstr>
      <vt:lpstr>Slikproblemen bij DMD</vt:lpstr>
      <vt:lpstr>Robotica: exoskeleton </vt:lpstr>
      <vt:lpstr>Testen met exoskeleton</vt:lpstr>
      <vt:lpstr>Dia 21</vt:lpstr>
    </vt:vector>
  </TitlesOfParts>
  <Company>UMC St Radboud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Amalia kinderziekenhuis van de Toekomst</dc:title>
  <dc:creator>Ciska Tuls</dc:creator>
  <dc:description>versie 1.0</dc:description>
  <cp:lastModifiedBy>z284125</cp:lastModifiedBy>
  <cp:revision>7</cp:revision>
  <dcterms:created xsi:type="dcterms:W3CDTF">2015-03-20T10:22:17Z</dcterms:created>
  <dcterms:modified xsi:type="dcterms:W3CDTF">2015-04-16T08:03:06Z</dcterms:modified>
  <cp:category>Huisstijl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0x01010025986B23A46C814BB312BCC67C3D0A75</vt:lpwstr>
  </property>
</Properties>
</file>